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362" r:id="rId2"/>
    <p:sldId id="373" r:id="rId3"/>
    <p:sldId id="361" r:id="rId4"/>
    <p:sldId id="378" r:id="rId5"/>
    <p:sldId id="382" r:id="rId6"/>
    <p:sldId id="384" r:id="rId7"/>
    <p:sldId id="388" r:id="rId8"/>
    <p:sldId id="386" r:id="rId9"/>
    <p:sldId id="374" r:id="rId10"/>
    <p:sldId id="385" r:id="rId11"/>
    <p:sldId id="363" r:id="rId12"/>
  </p:sldIdLst>
  <p:sldSz cx="9144000" cy="6858000" type="screen4x3"/>
  <p:notesSz cx="6797675" cy="9928225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220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27" autoAdjust="0"/>
    <p:restoredTop sz="94660"/>
  </p:normalViewPr>
  <p:slideViewPr>
    <p:cSldViewPr>
      <p:cViewPr varScale="1">
        <p:scale>
          <a:sx n="114" d="100"/>
          <a:sy n="114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C003494C-128A-4ACC-96AE-7C1E13C3EE87}" type="datetimeFigureOut">
              <a:rPr lang="en-ZA" smtClean="0"/>
              <a:t>2022/10/18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AB8DFE8D-2E06-4F21-BFB1-CB17B5656E0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5032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442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924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036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144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07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514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637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74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492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503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52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91D56-F3D6-4C57-902C-021CF4EA8EF7}" type="datetimeFigureOut">
              <a:rPr lang="en-ZA" smtClean="0"/>
              <a:pPr/>
              <a:t>2022/10/18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0AE55-7E06-4976-960B-3D98813CB3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10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28016"/>
            <a:ext cx="9036496" cy="2317008"/>
          </a:xfrm>
        </p:spPr>
        <p:txBody>
          <a:bodyPr>
            <a:normAutofit/>
          </a:bodyPr>
          <a:lstStyle/>
          <a:p>
            <a:r>
              <a:rPr lang="en-GB" sz="40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Tw Cen MT" panose="020B0602020104020603" pitchFamily="34" charset="0"/>
              </a:rPr>
              <a:t>QMS WEBINAR FOR CIRCUIT MANAGERS </a:t>
            </a:r>
            <a:r>
              <a:rPr lang="en-ZA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br>
              <a:rPr lang="en-ZA" sz="1800" b="0" i="0" u="none" strike="noStrike" baseline="0" dirty="0">
                <a:solidFill>
                  <a:srgbClr val="000000"/>
                </a:solidFill>
                <a:latin typeface="Tw Cen MT" panose="020B0602020104020603" pitchFamily="34" charset="0"/>
              </a:rPr>
            </a:br>
            <a:r>
              <a:rPr lang="en-GB" sz="1800" b="0" i="1" u="none" strike="noStrike" baseline="0" dirty="0">
                <a:solidFill>
                  <a:srgbClr val="C55A11"/>
                </a:solidFill>
                <a:latin typeface="Tw Cen MT" panose="020B0602020104020603" pitchFamily="34" charset="0"/>
              </a:rPr>
              <a:t>. </a:t>
            </a:r>
            <a:endParaRPr lang="en-ZA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43010" y="3140968"/>
            <a:ext cx="6085373" cy="2317008"/>
          </a:xfrm>
        </p:spPr>
        <p:txBody>
          <a:bodyPr>
            <a:normAutofit/>
          </a:bodyPr>
          <a:lstStyle/>
          <a:p>
            <a:r>
              <a:rPr lang="en-GB" sz="3200" b="1" u="none" strike="noStrike" baseline="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Roles and Responsibilities of Supervisors</a:t>
            </a:r>
          </a:p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ea typeface="+mj-ea"/>
                <a:cs typeface="+mj-cs"/>
              </a:rPr>
              <a:t>MS TEAMS </a:t>
            </a:r>
          </a:p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  <a:ea typeface="+mj-ea"/>
                <a:cs typeface="+mj-cs"/>
              </a:rPr>
              <a:t>19 – 22 October 2022</a:t>
            </a:r>
          </a:p>
          <a:p>
            <a:endParaRPr lang="en-GB" sz="3200" b="1" u="none" strike="noStrike" baseline="0" dirty="0">
              <a:solidFill>
                <a:schemeClr val="accent6">
                  <a:lumMod val="75000"/>
                </a:schemeClr>
              </a:solidFill>
              <a:latin typeface="Tw Cen MT" panose="020B0602020104020603" pitchFamily="34" charset="0"/>
            </a:endParaRPr>
          </a:p>
          <a:p>
            <a:endParaRPr lang="en-ZA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BDAFF2-B3C1-48C9-E1B1-7C1C37C5F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3197125"/>
            <a:ext cx="1728003" cy="220469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8682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F788-4502-EB74-2F98-DAE18FD4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16632"/>
            <a:ext cx="7571184" cy="490065"/>
          </a:xfrm>
        </p:spPr>
        <p:txBody>
          <a:bodyPr>
            <a:normAutofit fontScale="90000"/>
          </a:bodyPr>
          <a:lstStyle/>
          <a:p>
            <a:r>
              <a:rPr lang="en-ZA" sz="4000" b="1" spc="-1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QMS GUIDING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137B0-778E-86AE-B573-DE17EFFBC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764704"/>
            <a:ext cx="9073008" cy="56166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900" dirty="0"/>
              <a:t>The QMS is a performance appraisal system, not a form filling exercise.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900" dirty="0"/>
              <a:t>The practice of the educator presenting a self-appraisal for the supervisor to counter sign is not permissible.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900" dirty="0"/>
              <a:t>The supervisor is in charge of conducting the appraisal and driving the QMS process. The process should be transparent, unbiased and developmental-oriented.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900" dirty="0"/>
              <a:t>The supervisor should be familiar  with the performance standards, criteria and descriptors in the QMS and manage them pro-actively so that a smoother mid and annual appraisal process unfolds.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2900" dirty="0"/>
              <a:t>QMS should not be an activity separate from the day-to-day duties of the supervisor.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26873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91388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PRESENTATION OUTLINE</a:t>
            </a:r>
            <a:endParaRPr lang="en-ZA" sz="36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2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Background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QMS Supervisors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Circuit Manager QMS Responsibilities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QMS Process: Supervisor Responsibilities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Mutual Accountability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QMS Guiding Principles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Z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258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b="1" spc="-1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OUTCOME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5"/>
          </a:xfrm>
        </p:spPr>
        <p:txBody>
          <a:bodyPr>
            <a:normAutofit/>
          </a:bodyPr>
          <a:lstStyle/>
          <a:p>
            <a:endParaRPr lang="en-ZA" dirty="0"/>
          </a:p>
          <a:p>
            <a:endParaRPr lang="en-ZA" dirty="0"/>
          </a:p>
          <a:p>
            <a:pPr marL="0" indent="0">
              <a:buNone/>
            </a:pPr>
            <a:r>
              <a:rPr lang="en-ZA" dirty="0"/>
              <a:t>At the end of the session participants should understand the role of supervisors as informed by ELRC Collective Agreement 2 of 2020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00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C5200-BDD7-178D-2F8E-9B9ADE53D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5"/>
            <a:ext cx="6491064" cy="648071"/>
          </a:xfrm>
        </p:spPr>
        <p:txBody>
          <a:bodyPr>
            <a:noAutofit/>
          </a:bodyPr>
          <a:lstStyle/>
          <a:p>
            <a:r>
              <a:rPr lang="en-US" sz="4000" b="1" spc="-1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BACKGROUND</a:t>
            </a:r>
            <a:endParaRPr lang="en-ZA" sz="4000" b="1" spc="-15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2FFEA-ECEF-D7E6-202C-071230D8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063277"/>
            <a:ext cx="9036496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Quality Management System (QMS) for school-based educators (</a:t>
            </a:r>
            <a:r>
              <a:rPr lang="en-US" b="1" dirty="0"/>
              <a:t>ELRC Collective Agreement No. 2 of 2020)</a:t>
            </a:r>
          </a:p>
          <a:p>
            <a:endParaRPr lang="en-US" dirty="0"/>
          </a:p>
          <a:p>
            <a:pPr algn="l"/>
            <a:r>
              <a:rPr lang="en-ZA" b="1" dirty="0"/>
              <a:t>Goal 21</a:t>
            </a:r>
            <a:r>
              <a:rPr lang="en-ZA" dirty="0"/>
              <a:t>: </a:t>
            </a:r>
            <a:r>
              <a:rPr lang="en-GB" dirty="0"/>
              <a:t>Ensure that the basic annual management processes take place across all schools in the country in a way that contributes towards a functional school </a:t>
            </a:r>
            <a:r>
              <a:rPr lang="en-ZA" dirty="0"/>
              <a:t>environment (</a:t>
            </a:r>
            <a:r>
              <a:rPr lang="en-ZA" b="1" dirty="0"/>
              <a:t>Action Plan</a:t>
            </a:r>
            <a:r>
              <a:rPr lang="en-ZA" dirty="0"/>
              <a:t>)</a:t>
            </a:r>
          </a:p>
          <a:p>
            <a:pPr marL="0" indent="0" algn="l">
              <a:buNone/>
            </a:pPr>
            <a:endParaRPr lang="en-ZA" dirty="0"/>
          </a:p>
          <a:p>
            <a:pPr algn="l"/>
            <a:r>
              <a:rPr lang="en-ZA" dirty="0"/>
              <a:t>Strengthening </a:t>
            </a:r>
            <a:r>
              <a:rPr lang="en-GB" dirty="0"/>
              <a:t>of two-way accountability between districts and schools (</a:t>
            </a:r>
            <a:r>
              <a:rPr lang="en-GB" b="1" dirty="0"/>
              <a:t>NDP</a:t>
            </a:r>
            <a:r>
              <a:rPr lang="en-GB" dirty="0"/>
              <a:t>)</a:t>
            </a:r>
            <a:endParaRPr lang="en-ZA" dirty="0"/>
          </a:p>
          <a:p>
            <a:pPr algn="l"/>
            <a:endParaRPr lang="en-Z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730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C5200-BDD7-178D-2F8E-9B9ADE53D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6203032" cy="764704"/>
          </a:xfrm>
        </p:spPr>
        <p:txBody>
          <a:bodyPr>
            <a:normAutofit/>
          </a:bodyPr>
          <a:lstStyle/>
          <a:p>
            <a:r>
              <a:rPr lang="en-US" sz="4000" b="1" spc="-1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BACKGROUND</a:t>
            </a:r>
            <a:endParaRPr lang="en-ZA" sz="4000" b="1" spc="-15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2FFEA-ECEF-D7E6-202C-071230D8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08" y="836713"/>
            <a:ext cx="880358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Education Performance Management Service:  Performance Management and Development System (EMS PMDS) for office-based educators is informed by </a:t>
            </a:r>
            <a:r>
              <a:rPr lang="en-US" b="1" dirty="0"/>
              <a:t>ELRC Collective Agreement No. 3 of 2017</a:t>
            </a:r>
          </a:p>
          <a:p>
            <a:pPr algn="l"/>
            <a:r>
              <a:rPr lang="en-US" dirty="0"/>
              <a:t>Job descriptions of office-based educators is articulated in </a:t>
            </a:r>
            <a:r>
              <a:rPr lang="en-US" b="1" dirty="0"/>
              <a:t>ELRC Collective Agreement No. 4 of 2017</a:t>
            </a:r>
            <a:endParaRPr lang="en-Z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709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9B04-063D-2065-035E-4B0E1AF0D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4625"/>
            <a:ext cx="5976664" cy="576063"/>
          </a:xfrm>
        </p:spPr>
        <p:txBody>
          <a:bodyPr>
            <a:normAutofit fontScale="90000"/>
          </a:bodyPr>
          <a:lstStyle/>
          <a:p>
            <a:r>
              <a:rPr lang="en-US" sz="4400" b="1" spc="-1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QMS SUPERVISORS</a:t>
            </a:r>
            <a:endParaRPr lang="en-ZA" spc="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BC7F5-BCD3-62C3-FDA0-90B21D7CC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712968" cy="5400599"/>
          </a:xfrm>
        </p:spPr>
        <p:txBody>
          <a:bodyPr/>
          <a:lstStyle/>
          <a:p>
            <a:r>
              <a:rPr lang="en-GB" dirty="0"/>
              <a:t>A supervisor is person that oversees, advises, assesses and reports on the performance of a direct  subordinate as per their job description and performance standards.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4DB60A-4D3F-96B6-5ACB-8FA0CC1DD7E1}"/>
              </a:ext>
            </a:extLst>
          </p:cNvPr>
          <p:cNvSpPr/>
          <p:nvPr/>
        </p:nvSpPr>
        <p:spPr>
          <a:xfrm>
            <a:off x="899592" y="3284984"/>
            <a:ext cx="1224136" cy="792088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Circuit Manager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3A6D553-37C7-B166-C408-84B2FC0F4C2C}"/>
              </a:ext>
            </a:extLst>
          </p:cNvPr>
          <p:cNvSpPr/>
          <p:nvPr/>
        </p:nvSpPr>
        <p:spPr>
          <a:xfrm>
            <a:off x="2865182" y="3437467"/>
            <a:ext cx="115212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Principal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52748E8-1AC1-9A0F-AE8C-54C9D79381CE}"/>
              </a:ext>
            </a:extLst>
          </p:cNvPr>
          <p:cNvSpPr/>
          <p:nvPr/>
        </p:nvSpPr>
        <p:spPr>
          <a:xfrm>
            <a:off x="4649180" y="3429000"/>
            <a:ext cx="1152128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Deputy Principal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AF8DDDD-A5E2-6E70-1894-5268689F3150}"/>
              </a:ext>
            </a:extLst>
          </p:cNvPr>
          <p:cNvSpPr/>
          <p:nvPr/>
        </p:nvSpPr>
        <p:spPr>
          <a:xfrm>
            <a:off x="6429085" y="3420118"/>
            <a:ext cx="1535747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Departmental</a:t>
            </a:r>
          </a:p>
          <a:p>
            <a:pPr algn="ctr"/>
            <a:r>
              <a:rPr lang="en-ZA" dirty="0"/>
              <a:t>Head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B3BA0431-83E0-67CA-F0C7-005712B4FA04}"/>
              </a:ext>
            </a:extLst>
          </p:cNvPr>
          <p:cNvSpPr/>
          <p:nvPr/>
        </p:nvSpPr>
        <p:spPr>
          <a:xfrm>
            <a:off x="2267744" y="3573016"/>
            <a:ext cx="397616" cy="216024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411C3E09-D904-B9A0-E8F9-B6EF85BA6F29}"/>
              </a:ext>
            </a:extLst>
          </p:cNvPr>
          <p:cNvSpPr/>
          <p:nvPr/>
        </p:nvSpPr>
        <p:spPr>
          <a:xfrm>
            <a:off x="4159754" y="3571044"/>
            <a:ext cx="397616" cy="216024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C0E74EC0-29F8-2357-2A95-1F996806438D}"/>
              </a:ext>
            </a:extLst>
          </p:cNvPr>
          <p:cNvSpPr/>
          <p:nvPr/>
        </p:nvSpPr>
        <p:spPr>
          <a:xfrm>
            <a:off x="5873316" y="3589451"/>
            <a:ext cx="397616" cy="20764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533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C72A-7659-2D80-0C0A-1D0BFC14F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74639"/>
            <a:ext cx="8784976" cy="706089"/>
          </a:xfrm>
        </p:spPr>
        <p:txBody>
          <a:bodyPr>
            <a:normAutofit/>
          </a:bodyPr>
          <a:lstStyle/>
          <a:p>
            <a:pPr algn="l"/>
            <a:r>
              <a:rPr lang="en-ZA" sz="3600" b="1" spc="-300" dirty="0">
                <a:solidFill>
                  <a:schemeClr val="accent6"/>
                </a:solidFill>
                <a:latin typeface="Century Gothic" panose="020B0502020202020204" pitchFamily="34" charset="0"/>
              </a:rPr>
              <a:t>CIRCUIT MANAGER: QMS RESPONSIBILITIES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1C74F24E-C012-C296-A4BC-D6FC75D9BC47}"/>
              </a:ext>
            </a:extLst>
          </p:cNvPr>
          <p:cNvSpPr/>
          <p:nvPr/>
        </p:nvSpPr>
        <p:spPr>
          <a:xfrm>
            <a:off x="251520" y="1052737"/>
            <a:ext cx="8280920" cy="518457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1E0E94-668F-0014-A13F-17D52985CF0E}"/>
              </a:ext>
            </a:extLst>
          </p:cNvPr>
          <p:cNvCxnSpPr>
            <a:cxnSpLocks/>
            <a:stCxn id="8" idx="0"/>
            <a:endCxn id="8" idx="2"/>
          </p:cNvCxnSpPr>
          <p:nvPr/>
        </p:nvCxnSpPr>
        <p:spPr>
          <a:xfrm>
            <a:off x="4391980" y="1052737"/>
            <a:ext cx="0" cy="518457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613E4F-DF16-0633-E109-20CA2483B38A}"/>
              </a:ext>
            </a:extLst>
          </p:cNvPr>
          <p:cNvCxnSpPr>
            <a:cxnSpLocks/>
            <a:stCxn id="8" idx="1"/>
            <a:endCxn id="8" idx="3"/>
          </p:cNvCxnSpPr>
          <p:nvPr/>
        </p:nvCxnSpPr>
        <p:spPr>
          <a:xfrm>
            <a:off x="251520" y="3645025"/>
            <a:ext cx="8280920" cy="0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60B595-9F88-D9B3-D488-25669535EB09}"/>
              </a:ext>
            </a:extLst>
          </p:cNvPr>
          <p:cNvSpPr txBox="1"/>
          <p:nvPr/>
        </p:nvSpPr>
        <p:spPr>
          <a:xfrm>
            <a:off x="395543" y="1255353"/>
            <a:ext cx="3960432" cy="2321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Develop an annual QMS Management plan in alignment with the key activities and outputs  of principals in all schools  in your circuit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Develop a schedule of engagements with principals to discuss the development of workplans and appraisal 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Develop a monitoring and support plan  for all schools</a:t>
            </a:r>
            <a:endParaRPr lang="en-ZA" sz="1600" dirty="0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34F83B94-4E1D-5EB0-5BD7-99D7EC5231CF}"/>
              </a:ext>
            </a:extLst>
          </p:cNvPr>
          <p:cNvSpPr/>
          <p:nvPr/>
        </p:nvSpPr>
        <p:spPr>
          <a:xfrm>
            <a:off x="3770745" y="3175831"/>
            <a:ext cx="1206135" cy="1122535"/>
          </a:xfrm>
          <a:prstGeom prst="flowChartConnector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b="1" dirty="0"/>
              <a:t>QMS</a:t>
            </a:r>
            <a:r>
              <a:rPr lang="en-ZA" dirty="0"/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79D18A-4316-76F3-A04E-144609D98CB3}"/>
              </a:ext>
            </a:extLst>
          </p:cNvPr>
          <p:cNvSpPr txBox="1"/>
          <p:nvPr/>
        </p:nvSpPr>
        <p:spPr>
          <a:xfrm>
            <a:off x="4355975" y="1262318"/>
            <a:ext cx="4032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b="0" dirty="0"/>
              <a:t>Mee</a:t>
            </a:r>
            <a:r>
              <a:rPr lang="en-ZA" sz="1600" dirty="0"/>
              <a:t>t and discuss </a:t>
            </a:r>
            <a:r>
              <a:rPr lang="en-ZA" sz="1600" b="0" dirty="0"/>
              <a:t>development of all principals’ workplans in your circuit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b="0" dirty="0"/>
              <a:t>Quality assure and approve principals’ workplans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/>
              <a:t>S</a:t>
            </a:r>
            <a:r>
              <a:rPr lang="en-ZA" sz="1600" b="0" dirty="0"/>
              <a:t>ign off all  workplans by end  of February</a:t>
            </a:r>
            <a:endParaRPr lang="en-ZA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19219A7-8716-EE5F-97F7-135FEAE48C33}"/>
              </a:ext>
            </a:extLst>
          </p:cNvPr>
          <p:cNvSpPr txBox="1"/>
          <p:nvPr/>
        </p:nvSpPr>
        <p:spPr>
          <a:xfrm>
            <a:off x="229804" y="4167186"/>
            <a:ext cx="4054158" cy="18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Conduct midyear  appraisals and lesson observations of all principals in your circuit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Manage the performance of principals in a consultative and supportive manner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Keep all evidence and documentation  safely </a:t>
            </a:r>
          </a:p>
          <a:p>
            <a:endParaRPr lang="en-ZA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2FDF680-EDC3-001B-9279-D21872B7FE0F}"/>
              </a:ext>
            </a:extLst>
          </p:cNvPr>
          <p:cNvSpPr txBox="1"/>
          <p:nvPr/>
        </p:nvSpPr>
        <p:spPr>
          <a:xfrm>
            <a:off x="4679679" y="4160613"/>
            <a:ext cx="367240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b="0" dirty="0"/>
              <a:t>Conduct annual appraisals and lesson observations of all principals in your circuit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/>
              <a:t>Provide for and arrangement of principals’ professional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/>
              <a:t>Manage grievances that may arise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756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5831-A521-3B73-3AE3-9638BE6E7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33"/>
            <a:ext cx="8028384" cy="576064"/>
          </a:xfrm>
        </p:spPr>
        <p:txBody>
          <a:bodyPr>
            <a:noAutofit/>
          </a:bodyPr>
          <a:lstStyle/>
          <a:p>
            <a:pPr algn="l"/>
            <a:r>
              <a:rPr lang="en-ZA" sz="3200" b="1" spc="-150" dirty="0">
                <a:solidFill>
                  <a:schemeClr val="accent6"/>
                </a:solidFill>
                <a:latin typeface="Century Gothic" panose="020B0502020202020204" pitchFamily="34" charset="0"/>
              </a:rPr>
              <a:t>QMS PROCESS: SUPERVISOR RESPONSIBILITES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A09EE-A40B-A97C-57F6-2BD2F1892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DD4551-BC75-76B8-3C59-72E5BF026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92" y="1194800"/>
            <a:ext cx="8963335" cy="493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64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7E8850-55C0-76D7-56A9-86336F3E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067128" cy="720080"/>
          </a:xfrm>
        </p:spPr>
        <p:txBody>
          <a:bodyPr>
            <a:normAutofit/>
          </a:bodyPr>
          <a:lstStyle/>
          <a:p>
            <a:r>
              <a:rPr lang="en-US" sz="3600" b="1" spc="-15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MUTUAL ACCOUNTABILITY</a:t>
            </a:r>
            <a:endParaRPr lang="en-ZA" sz="3600" spc="-1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CC581E-ADDB-FFD1-F1D0-351D7D7C7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56792"/>
            <a:ext cx="3529890" cy="41761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679DF7-C805-5499-9890-4ADF203D01CF}"/>
              </a:ext>
            </a:extLst>
          </p:cNvPr>
          <p:cNvSpPr txBox="1"/>
          <p:nvPr/>
        </p:nvSpPr>
        <p:spPr>
          <a:xfrm>
            <a:off x="3637394" y="2492896"/>
            <a:ext cx="539910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Importance of support and accountability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Results oriented two-way accountability between districts and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 u="none" strike="noStrike" baseline="0" dirty="0"/>
              <a:t>districts need to provide useful support and services to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schools need to account to districts for the quality of the schooling offered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lines of accountability depend on ‘reliable measures’ of learning outcomes at schools</a:t>
            </a:r>
            <a:endParaRPr lang="en-GB" dirty="0"/>
          </a:p>
          <a:p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C9C65-2370-E20D-98F8-DA8D13429B05}"/>
              </a:ext>
            </a:extLst>
          </p:cNvPr>
          <p:cNvSpPr/>
          <p:nvPr/>
        </p:nvSpPr>
        <p:spPr>
          <a:xfrm>
            <a:off x="3601390" y="1585557"/>
            <a:ext cx="5471110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ZA" dirty="0"/>
              <a:t>Accountability between school and parents/ community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1184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ew DBE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DBE Presentation template</Template>
  <TotalTime>4174</TotalTime>
  <Words>511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Tw Cen MT</vt:lpstr>
      <vt:lpstr>New DBE Presentation template</vt:lpstr>
      <vt:lpstr>QMS WEBINAR FOR CIRCUIT MANAGERS   . </vt:lpstr>
      <vt:lpstr>PRESENTATION OUTLINE</vt:lpstr>
      <vt:lpstr>OUTCOME</vt:lpstr>
      <vt:lpstr>BACKGROUND</vt:lpstr>
      <vt:lpstr>BACKGROUND</vt:lpstr>
      <vt:lpstr>QMS SUPERVISORS</vt:lpstr>
      <vt:lpstr>CIRCUIT MANAGER: QMS RESPONSIBILITIES</vt:lpstr>
      <vt:lpstr>QMS PROCESS: SUPERVISOR RESPONSIBILITES</vt:lpstr>
      <vt:lpstr>MUTUAL ACCOUNTABILITY</vt:lpstr>
      <vt:lpstr>QMS GUIDING PRINCIPLES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Moja Boitumelo</dc:creator>
  <cp:lastModifiedBy>Sibiya.Si</cp:lastModifiedBy>
  <cp:revision>142</cp:revision>
  <cp:lastPrinted>2022-10-18T10:04:44Z</cp:lastPrinted>
  <dcterms:created xsi:type="dcterms:W3CDTF">2016-04-18T12:36:04Z</dcterms:created>
  <dcterms:modified xsi:type="dcterms:W3CDTF">2022-10-18T10:18:32Z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F3BC360B-4825-43D6-8560-F03E6D1FEF8D</vt:lpwstr>
  </property>
  <property fmtid="{D5CDD505-2E9C-101B-9397-08002B2CF9AE}" pid="3" name="ArticulatePath">
    <vt:lpwstr>MODERATION PRESENTATION 2022 f</vt:lpwstr>
  </property>
</Properties>
</file>