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362" r:id="rId2"/>
    <p:sldId id="373" r:id="rId3"/>
    <p:sldId id="361" r:id="rId4"/>
    <p:sldId id="378" r:id="rId5"/>
    <p:sldId id="382" r:id="rId6"/>
    <p:sldId id="384" r:id="rId7"/>
    <p:sldId id="385" r:id="rId8"/>
    <p:sldId id="386" r:id="rId9"/>
    <p:sldId id="387" r:id="rId10"/>
    <p:sldId id="363" r:id="rId11"/>
  </p:sldIdLst>
  <p:sldSz cx="9144000" cy="6858000" type="screen4x3"/>
  <p:notesSz cx="6669088" cy="9926638"/>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4A220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94660"/>
  </p:normalViewPr>
  <p:slideViewPr>
    <p:cSldViewPr>
      <p:cViewPr varScale="1">
        <p:scale>
          <a:sx n="114" d="100"/>
          <a:sy n="114" d="100"/>
        </p:scale>
        <p:origin x="13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C003494C-128A-4ACC-96AE-7C1E13C3EE87}" type="datetimeFigureOut">
              <a:rPr lang="en-ZA" smtClean="0"/>
              <a:t>2022/10/17</a:t>
            </a:fld>
            <a:endParaRPr lang="en-ZA"/>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AB8DFE8D-2E06-4F21-BFB1-CB17B5656E0E}" type="slidenum">
              <a:rPr lang="en-ZA" smtClean="0"/>
              <a:t>‹#›</a:t>
            </a:fld>
            <a:endParaRPr lang="en-ZA"/>
          </a:p>
        </p:txBody>
      </p:sp>
    </p:spTree>
    <p:extLst>
      <p:ext uri="{BB962C8B-B14F-4D97-AF65-F5344CB8AC3E}">
        <p14:creationId xmlns:p14="http://schemas.microsoft.com/office/powerpoint/2010/main" val="1945032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pPr/>
              <a:t>2022/10/17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3459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pPr/>
              <a:t>2022/10/17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101036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2144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07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3514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6463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pPr/>
              <a:t>2022/10/17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10174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91D56-F3D6-4C57-902C-021CF4EA8EF7}" type="datetimeFigureOut">
              <a:rPr lang="en-ZA" smtClean="0"/>
              <a:pPr/>
              <a:t>2022/10/17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10249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pPr/>
              <a:t>2022/10/17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40250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pPr/>
              <a:t>2022/10/17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291527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91D56-F3D6-4C57-902C-021CF4EA8EF7}" type="datetimeFigureOut">
              <a:rPr lang="en-ZA" smtClean="0"/>
              <a:pPr/>
              <a:t>2022/10/17</a:t>
            </a:fld>
            <a:endParaRPr lang="en-Z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pPr/>
              <a:t>‹#›</a:t>
            </a:fld>
            <a:endParaRPr lang="en-ZA"/>
          </a:p>
        </p:txBody>
      </p:sp>
    </p:spTree>
    <p:extLst>
      <p:ext uri="{BB962C8B-B14F-4D97-AF65-F5344CB8AC3E}">
        <p14:creationId xmlns:p14="http://schemas.microsoft.com/office/powerpoint/2010/main" val="48102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28016"/>
            <a:ext cx="9036496" cy="2317008"/>
          </a:xfrm>
        </p:spPr>
        <p:txBody>
          <a:bodyPr>
            <a:normAutofit/>
          </a:bodyPr>
          <a:lstStyle/>
          <a:p>
            <a:br>
              <a:rPr lang="en-GB" sz="4000" b="1" i="0" u="none" strike="noStrike" baseline="0" dirty="0">
                <a:solidFill>
                  <a:schemeClr val="accent5">
                    <a:lumMod val="50000"/>
                  </a:schemeClr>
                </a:solidFill>
                <a:latin typeface="Tw Cen MT" panose="020B0602020104020603" pitchFamily="34" charset="0"/>
              </a:rPr>
            </a:br>
            <a:r>
              <a:rPr lang="en-GB" sz="4000" b="1" i="0" u="none" strike="noStrike" baseline="0" dirty="0">
                <a:solidFill>
                  <a:schemeClr val="accent5">
                    <a:lumMod val="50000"/>
                  </a:schemeClr>
                </a:solidFill>
                <a:latin typeface="Tw Cen MT" panose="020B0602020104020603" pitchFamily="34" charset="0"/>
              </a:rPr>
              <a:t>QMS WEBINAR FOR CIRCUIT MANAGERS </a:t>
            </a:r>
            <a:r>
              <a:rPr lang="en-ZA" b="1" dirty="0">
                <a:solidFill>
                  <a:schemeClr val="accent2">
                    <a:lumMod val="75000"/>
                  </a:schemeClr>
                </a:solidFill>
                <a:latin typeface="Century Gothic" panose="020B0502020202020204" pitchFamily="34" charset="0"/>
              </a:rPr>
              <a:t> </a:t>
            </a:r>
            <a:br>
              <a:rPr lang="en-ZA" sz="1800" b="0" i="0" u="none" strike="noStrike" baseline="0" dirty="0">
                <a:solidFill>
                  <a:srgbClr val="000000"/>
                </a:solidFill>
                <a:latin typeface="Tw Cen MT" panose="020B0602020104020603" pitchFamily="34" charset="0"/>
              </a:rPr>
            </a:br>
            <a:r>
              <a:rPr lang="en-GB" sz="1800" b="0" i="1" u="none" strike="noStrike" baseline="0" dirty="0">
                <a:solidFill>
                  <a:srgbClr val="C55A11"/>
                </a:solidFill>
                <a:latin typeface="Tw Cen MT" panose="020B0602020104020603" pitchFamily="34" charset="0"/>
              </a:rPr>
              <a:t>. </a:t>
            </a:r>
            <a:endParaRPr lang="en-ZA" b="1" dirty="0">
              <a:solidFill>
                <a:schemeClr val="accent2">
                  <a:lumMod val="75000"/>
                </a:schemeClr>
              </a:solidFill>
              <a:latin typeface="Century Gothic" panose="020B0502020202020204" pitchFamily="34" charset="0"/>
            </a:endParaRPr>
          </a:p>
        </p:txBody>
      </p:sp>
      <p:sp>
        <p:nvSpPr>
          <p:cNvPr id="5" name="Subtitle 4"/>
          <p:cNvSpPr>
            <a:spLocks noGrp="1"/>
          </p:cNvSpPr>
          <p:nvPr>
            <p:ph type="subTitle" idx="1"/>
          </p:nvPr>
        </p:nvSpPr>
        <p:spPr>
          <a:xfrm>
            <a:off x="1331640" y="3140968"/>
            <a:ext cx="6696744" cy="2317008"/>
          </a:xfrm>
        </p:spPr>
        <p:txBody>
          <a:bodyPr>
            <a:normAutofit/>
          </a:bodyPr>
          <a:lstStyle/>
          <a:p>
            <a:r>
              <a:rPr lang="en-GB" sz="3200" b="1" u="none" strike="noStrike" baseline="0" dirty="0">
                <a:solidFill>
                  <a:schemeClr val="accent6">
                    <a:lumMod val="75000"/>
                  </a:schemeClr>
                </a:solidFill>
                <a:latin typeface="Tw Cen MT" panose="020B0602020104020603" pitchFamily="34" charset="0"/>
              </a:rPr>
              <a:t>Lesson Observation</a:t>
            </a:r>
          </a:p>
          <a:p>
            <a:r>
              <a:rPr lang="en-GB" sz="2800" b="1" dirty="0">
                <a:solidFill>
                  <a:schemeClr val="bg1">
                    <a:lumMod val="50000"/>
                  </a:schemeClr>
                </a:solidFill>
                <a:latin typeface="Tw Cen MT" panose="020B0602020104020603" pitchFamily="34" charset="0"/>
                <a:ea typeface="+mj-ea"/>
                <a:cs typeface="+mj-cs"/>
              </a:rPr>
              <a:t>MS TEAMS </a:t>
            </a:r>
          </a:p>
          <a:p>
            <a:r>
              <a:rPr lang="en-GB" sz="2800" b="1" dirty="0">
                <a:solidFill>
                  <a:schemeClr val="bg1">
                    <a:lumMod val="50000"/>
                  </a:schemeClr>
                </a:solidFill>
                <a:latin typeface="Tw Cen MT" panose="020B0602020104020603" pitchFamily="34" charset="0"/>
                <a:ea typeface="+mj-ea"/>
                <a:cs typeface="+mj-cs"/>
              </a:rPr>
              <a:t>19 – 22 October 2022</a:t>
            </a:r>
          </a:p>
          <a:p>
            <a:endParaRPr lang="en-GB" sz="3200" b="1" u="none" strike="noStrike" baseline="0" dirty="0">
              <a:solidFill>
                <a:schemeClr val="accent6">
                  <a:lumMod val="75000"/>
                </a:schemeClr>
              </a:solidFill>
              <a:latin typeface="Tw Cen MT" panose="020B0602020104020603" pitchFamily="34" charset="0"/>
            </a:endParaRPr>
          </a:p>
          <a:p>
            <a:endParaRPr lang="en-ZA" b="1" dirty="0">
              <a:solidFill>
                <a:schemeClr val="bg1">
                  <a:lumMod val="50000"/>
                </a:schemeClr>
              </a:solidFill>
              <a:latin typeface="Century Gothic" panose="020B0502020202020204" pitchFamily="34" charset="0"/>
            </a:endParaRPr>
          </a:p>
        </p:txBody>
      </p:sp>
      <p:pic>
        <p:nvPicPr>
          <p:cNvPr id="2" name="Picture 1">
            <a:extLst>
              <a:ext uri="{FF2B5EF4-FFF2-40B4-BE49-F238E27FC236}">
                <a16:creationId xmlns:a16="http://schemas.microsoft.com/office/drawing/2014/main" id="{82BDAFF2-B3C1-48C9-E1B1-7C1C37C5FBF7}"/>
              </a:ext>
            </a:extLst>
          </p:cNvPr>
          <p:cNvPicPr>
            <a:picLocks noChangeAspect="1"/>
          </p:cNvPicPr>
          <p:nvPr/>
        </p:nvPicPr>
        <p:blipFill>
          <a:blip r:embed="rId3"/>
          <a:stretch>
            <a:fillRect/>
          </a:stretch>
        </p:blipFill>
        <p:spPr>
          <a:xfrm>
            <a:off x="293357" y="3197125"/>
            <a:ext cx="1728003" cy="2204694"/>
          </a:xfrm>
          <a:prstGeom prst="rect">
            <a:avLst/>
          </a:prstGeom>
          <a:scene3d>
            <a:camera prst="orthographicFront"/>
            <a:lightRig rig="threePt" dir="t"/>
          </a:scene3d>
          <a:sp3d>
            <a:bevelT prst="angle"/>
          </a:sp3d>
        </p:spPr>
      </p:pic>
    </p:spTree>
    <p:custDataLst>
      <p:tags r:id="rId1"/>
    </p:custDataLst>
    <p:extLst>
      <p:ext uri="{BB962C8B-B14F-4D97-AF65-F5344CB8AC3E}">
        <p14:creationId xmlns:p14="http://schemas.microsoft.com/office/powerpoint/2010/main" val="2048682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1388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78097"/>
          </a:xfrm>
        </p:spPr>
        <p:txBody>
          <a:bodyPr>
            <a:normAutofit/>
          </a:bodyPr>
          <a:lstStyle/>
          <a:p>
            <a:r>
              <a:rPr lang="en-GB" sz="3600" b="1" dirty="0">
                <a:solidFill>
                  <a:schemeClr val="accent6">
                    <a:lumMod val="75000"/>
                  </a:schemeClr>
                </a:solidFill>
                <a:latin typeface="Tw Cen MT" panose="020B0602020104020603" pitchFamily="34" charset="0"/>
              </a:rPr>
              <a:t>PRESENTATION OUTLINE</a:t>
            </a:r>
            <a:endParaRPr lang="en-ZA" sz="3600" b="1" dirty="0">
              <a:solidFill>
                <a:schemeClr val="accent6">
                  <a:lumMod val="75000"/>
                </a:schemeClr>
              </a:solidFill>
              <a:latin typeface="Tw Cen MT" panose="020B0602020104020603" pitchFamily="34" charset="0"/>
            </a:endParaRPr>
          </a:p>
        </p:txBody>
      </p:sp>
      <p:sp>
        <p:nvSpPr>
          <p:cNvPr id="3" name="Content Placeholder 2"/>
          <p:cNvSpPr>
            <a:spLocks noGrp="1"/>
          </p:cNvSpPr>
          <p:nvPr>
            <p:ph idx="1"/>
          </p:nvPr>
        </p:nvSpPr>
        <p:spPr>
          <a:xfrm>
            <a:off x="457200" y="1052736"/>
            <a:ext cx="8229600" cy="4968552"/>
          </a:xfrm>
        </p:spPr>
        <p:txBody>
          <a:bodyPr>
            <a:normAutofit/>
          </a:bodyPr>
          <a:lstStyle/>
          <a:p>
            <a:pPr lvl="1">
              <a:lnSpc>
                <a:spcPct val="150000"/>
              </a:lnSpc>
              <a:buFont typeface="Arial" panose="020B0604020202020204" pitchFamily="34" charset="0"/>
              <a:buChar char="•"/>
            </a:pPr>
            <a:r>
              <a:rPr lang="en-GB" sz="2400" dirty="0"/>
              <a:t>Introduction</a:t>
            </a:r>
          </a:p>
          <a:p>
            <a:pPr lvl="1">
              <a:lnSpc>
                <a:spcPct val="150000"/>
              </a:lnSpc>
              <a:buFont typeface="Arial" panose="020B0604020202020204" pitchFamily="34" charset="0"/>
              <a:buChar char="•"/>
            </a:pPr>
            <a:r>
              <a:rPr lang="en-GB" sz="2400" dirty="0"/>
              <a:t>Purpose of Lesson Observation</a:t>
            </a:r>
          </a:p>
          <a:p>
            <a:pPr lvl="1">
              <a:lnSpc>
                <a:spcPct val="150000"/>
              </a:lnSpc>
              <a:buFont typeface="Arial" panose="020B0604020202020204" pitchFamily="34" charset="0"/>
              <a:buChar char="•"/>
            </a:pPr>
            <a:r>
              <a:rPr lang="en-GB" sz="2400" dirty="0"/>
              <a:t>PL3 and PL4 Lesson Observation Instrument</a:t>
            </a:r>
          </a:p>
          <a:p>
            <a:pPr lvl="1">
              <a:lnSpc>
                <a:spcPct val="150000"/>
              </a:lnSpc>
              <a:buFont typeface="Arial" panose="020B0604020202020204" pitchFamily="34" charset="0"/>
              <a:buChar char="•"/>
            </a:pPr>
            <a:r>
              <a:rPr lang="en-GB" sz="2400" dirty="0"/>
              <a:t>Lesson Observation Dos and Donts</a:t>
            </a:r>
          </a:p>
          <a:p>
            <a:pPr lvl="1">
              <a:lnSpc>
                <a:spcPct val="150000"/>
              </a:lnSpc>
              <a:buFont typeface="Arial" panose="020B0604020202020204" pitchFamily="34" charset="0"/>
              <a:buChar char="•"/>
            </a:pPr>
            <a:r>
              <a:rPr lang="en-GB" sz="2400" dirty="0"/>
              <a:t>Examples of Lesson Observation Reports</a:t>
            </a:r>
          </a:p>
          <a:p>
            <a:pPr lvl="1">
              <a:lnSpc>
                <a:spcPct val="150000"/>
              </a:lnSpc>
              <a:buFont typeface="Arial" panose="020B0604020202020204" pitchFamily="34" charset="0"/>
              <a:buChar char="•"/>
            </a:pPr>
            <a:r>
              <a:rPr lang="en-GB" sz="2400" dirty="0"/>
              <a:t>Examples of Completed Tools</a:t>
            </a:r>
          </a:p>
          <a:p>
            <a:pPr lvl="1">
              <a:lnSpc>
                <a:spcPct val="150000"/>
              </a:lnSpc>
              <a:buFont typeface="Arial" panose="020B0604020202020204" pitchFamily="34" charset="0"/>
              <a:buChar char="•"/>
            </a:pPr>
            <a:endParaRPr lang="en-GB" sz="2400" dirty="0"/>
          </a:p>
          <a:p>
            <a:endParaRPr lang="en-ZA" dirty="0"/>
          </a:p>
        </p:txBody>
      </p:sp>
    </p:spTree>
    <p:custDataLst>
      <p:tags r:id="rId1"/>
    </p:custDataLst>
    <p:extLst>
      <p:ext uri="{BB962C8B-B14F-4D97-AF65-F5344CB8AC3E}">
        <p14:creationId xmlns:p14="http://schemas.microsoft.com/office/powerpoint/2010/main" val="65258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spc="-150" dirty="0">
                <a:solidFill>
                  <a:schemeClr val="accent6">
                    <a:lumMod val="75000"/>
                  </a:schemeClr>
                </a:solidFill>
                <a:latin typeface="Century Gothic" panose="020B0502020202020204" pitchFamily="34" charset="0"/>
              </a:rPr>
              <a:t>OUTCOME</a:t>
            </a:r>
          </a:p>
        </p:txBody>
      </p:sp>
      <p:sp>
        <p:nvSpPr>
          <p:cNvPr id="3" name="Content Placeholder 2"/>
          <p:cNvSpPr>
            <a:spLocks noGrp="1"/>
          </p:cNvSpPr>
          <p:nvPr>
            <p:ph idx="1"/>
          </p:nvPr>
        </p:nvSpPr>
        <p:spPr>
          <a:xfrm>
            <a:off x="457200" y="1268760"/>
            <a:ext cx="8229600" cy="4857405"/>
          </a:xfrm>
        </p:spPr>
        <p:txBody>
          <a:bodyPr>
            <a:normAutofit/>
          </a:bodyPr>
          <a:lstStyle/>
          <a:p>
            <a:endParaRPr lang="en-ZA" dirty="0"/>
          </a:p>
          <a:p>
            <a:endParaRPr lang="en-ZA" dirty="0"/>
          </a:p>
          <a:p>
            <a:pPr marL="0" indent="0">
              <a:buNone/>
            </a:pPr>
            <a:r>
              <a:rPr lang="en-ZA" dirty="0"/>
              <a:t>At the end of the session participants should understand lesson observations as informed by ELRC Collective Agreement 2 of 2020</a:t>
            </a:r>
          </a:p>
        </p:txBody>
      </p:sp>
    </p:spTree>
    <p:custDataLst>
      <p:tags r:id="rId1"/>
    </p:custDataLst>
    <p:extLst>
      <p:ext uri="{BB962C8B-B14F-4D97-AF65-F5344CB8AC3E}">
        <p14:creationId xmlns:p14="http://schemas.microsoft.com/office/powerpoint/2010/main" val="101000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5200-BDD7-178D-2F8E-9B9ADE53D2D9}"/>
              </a:ext>
            </a:extLst>
          </p:cNvPr>
          <p:cNvSpPr>
            <a:spLocks noGrp="1"/>
          </p:cNvSpPr>
          <p:nvPr>
            <p:ph type="title"/>
          </p:nvPr>
        </p:nvSpPr>
        <p:spPr>
          <a:xfrm>
            <a:off x="251520" y="44625"/>
            <a:ext cx="7560840" cy="648071"/>
          </a:xfrm>
        </p:spPr>
        <p:txBody>
          <a:bodyPr>
            <a:normAutofit/>
          </a:bodyPr>
          <a:lstStyle/>
          <a:p>
            <a:r>
              <a:rPr lang="en-US" sz="3200" b="1" spc="-150" dirty="0">
                <a:solidFill>
                  <a:schemeClr val="accent6">
                    <a:lumMod val="75000"/>
                  </a:schemeClr>
                </a:solidFill>
                <a:latin typeface="Century Gothic" panose="020B0502020202020204" pitchFamily="34" charset="0"/>
              </a:rPr>
              <a:t>INTRODUCTION</a:t>
            </a:r>
            <a:endParaRPr lang="en-ZA" sz="3200" b="1" spc="-150" dirty="0">
              <a:solidFill>
                <a:schemeClr val="accent6">
                  <a:lumMod val="7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8642FFEA-ECEF-D7E6-202C-071230D83ED9}"/>
              </a:ext>
            </a:extLst>
          </p:cNvPr>
          <p:cNvSpPr>
            <a:spLocks noGrp="1"/>
          </p:cNvSpPr>
          <p:nvPr>
            <p:ph idx="1"/>
          </p:nvPr>
        </p:nvSpPr>
        <p:spPr>
          <a:xfrm>
            <a:off x="179512" y="695482"/>
            <a:ext cx="8496944" cy="5325805"/>
          </a:xfrm>
        </p:spPr>
        <p:txBody>
          <a:bodyPr>
            <a:noAutofit/>
          </a:bodyPr>
          <a:lstStyle/>
          <a:p>
            <a:pPr algn="just">
              <a:spcBef>
                <a:spcPts val="600"/>
              </a:spcBef>
              <a:spcAft>
                <a:spcPts val="600"/>
              </a:spcAft>
            </a:pPr>
            <a:r>
              <a:rPr lang="en-ZA" sz="2200" dirty="0">
                <a:effectLst/>
                <a:ea typeface="Calibri" panose="020F0502020204030204" pitchFamily="34" charset="0"/>
                <a:cs typeface="Times New Roman" panose="02020603050405020304" pitchFamily="18" charset="0"/>
              </a:rPr>
              <a:t>Lesson observation refers to a supervisor observing their subordinate’s teaching practice, providing feedback and learning from each other to improve their impact on learning and is focused on improving teaching practice in alignment with learner needs.</a:t>
            </a:r>
          </a:p>
          <a:p>
            <a:pPr algn="l">
              <a:spcBef>
                <a:spcPts val="600"/>
              </a:spcBef>
              <a:spcAft>
                <a:spcPts val="600"/>
              </a:spcAft>
            </a:pPr>
            <a:r>
              <a:rPr lang="en-GB" sz="2200" b="0" i="0" u="none" strike="noStrike" baseline="0" dirty="0"/>
              <a:t>Aims to make teaching and learning more visible and encourage colleagues to collaborate to improve teacher practice and student learning </a:t>
            </a:r>
          </a:p>
          <a:p>
            <a:pPr algn="l">
              <a:spcBef>
                <a:spcPts val="600"/>
              </a:spcBef>
              <a:spcAft>
                <a:spcPts val="600"/>
              </a:spcAft>
            </a:pPr>
            <a:r>
              <a:rPr lang="en-ZA" sz="2200" dirty="0">
                <a:effectLst/>
                <a:ea typeface="Calibri" panose="020F0502020204030204" pitchFamily="34" charset="0"/>
                <a:cs typeface="Times New Roman" panose="02020603050405020304" pitchFamily="18" charset="0"/>
              </a:rPr>
              <a:t>While it is important to tell educators how they can improve, concurrently highlighting their strengths also impacts the quality of their teaching. </a:t>
            </a:r>
            <a:endParaRPr lang="en-ZA" sz="2200" dirty="0">
              <a:ea typeface="Calibri" panose="020F0502020204030204" pitchFamily="34" charset="0"/>
              <a:cs typeface="Times New Roman" panose="02020603050405020304" pitchFamily="18" charset="0"/>
            </a:endParaRPr>
          </a:p>
          <a:p>
            <a:pPr algn="l">
              <a:spcBef>
                <a:spcPts val="600"/>
              </a:spcBef>
              <a:spcAft>
                <a:spcPts val="600"/>
              </a:spcAft>
            </a:pPr>
            <a:r>
              <a:rPr lang="en-ZA" sz="2200" dirty="0">
                <a:ea typeface="Calibri" panose="020F0502020204030204" pitchFamily="34" charset="0"/>
                <a:cs typeface="Times New Roman" panose="02020603050405020304" pitchFamily="18" charset="0"/>
              </a:rPr>
              <a:t>C</a:t>
            </a:r>
            <a:r>
              <a:rPr lang="en-ZA" sz="2200" dirty="0">
                <a:effectLst/>
                <a:ea typeface="Calibri" panose="020F0502020204030204" pitchFamily="34" charset="0"/>
                <a:cs typeface="Times New Roman" panose="02020603050405020304" pitchFamily="18" charset="0"/>
              </a:rPr>
              <a:t>onfident educators do better because they have the motivation to keep trying. </a:t>
            </a:r>
          </a:p>
          <a:p>
            <a:pPr algn="l">
              <a:spcBef>
                <a:spcPts val="600"/>
              </a:spcBef>
              <a:spcAft>
                <a:spcPts val="600"/>
              </a:spcAft>
            </a:pPr>
            <a:r>
              <a:rPr lang="en-ZA" sz="2200" dirty="0">
                <a:effectLst/>
                <a:ea typeface="Calibri" panose="020F0502020204030204" pitchFamily="34" charset="0"/>
                <a:cs typeface="Times New Roman" panose="02020603050405020304" pitchFamily="18" charset="0"/>
              </a:rPr>
              <a:t>Lesson observation undertaken poorly can dent the educator’s motivation</a:t>
            </a:r>
            <a:endParaRPr lang="en-ZA" sz="2200" dirty="0"/>
          </a:p>
        </p:txBody>
      </p:sp>
    </p:spTree>
    <p:custDataLst>
      <p:tags r:id="rId1"/>
    </p:custDataLst>
    <p:extLst>
      <p:ext uri="{BB962C8B-B14F-4D97-AF65-F5344CB8AC3E}">
        <p14:creationId xmlns:p14="http://schemas.microsoft.com/office/powerpoint/2010/main" val="355730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5200-BDD7-178D-2F8E-9B9ADE53D2D9}"/>
              </a:ext>
            </a:extLst>
          </p:cNvPr>
          <p:cNvSpPr>
            <a:spLocks noGrp="1"/>
          </p:cNvSpPr>
          <p:nvPr>
            <p:ph type="title"/>
          </p:nvPr>
        </p:nvSpPr>
        <p:spPr>
          <a:xfrm>
            <a:off x="457200" y="0"/>
            <a:ext cx="7283152" cy="764704"/>
          </a:xfrm>
        </p:spPr>
        <p:txBody>
          <a:bodyPr>
            <a:normAutofit fontScale="90000"/>
          </a:bodyPr>
          <a:lstStyle/>
          <a:p>
            <a:r>
              <a:rPr lang="en-US" sz="4000" b="1" spc="-150" dirty="0">
                <a:solidFill>
                  <a:schemeClr val="accent6">
                    <a:lumMod val="75000"/>
                  </a:schemeClr>
                </a:solidFill>
                <a:latin typeface="Century Gothic" panose="020B0502020202020204" pitchFamily="34" charset="0"/>
              </a:rPr>
              <a:t>PURPOSE OF LESSON OBSERVATION</a:t>
            </a:r>
            <a:endParaRPr lang="en-ZA" sz="4000" b="1" spc="-150" dirty="0">
              <a:solidFill>
                <a:schemeClr val="accent6">
                  <a:lumMod val="7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8642FFEA-ECEF-D7E6-202C-071230D83ED9}"/>
              </a:ext>
            </a:extLst>
          </p:cNvPr>
          <p:cNvSpPr>
            <a:spLocks noGrp="1"/>
          </p:cNvSpPr>
          <p:nvPr>
            <p:ph idx="1"/>
          </p:nvPr>
        </p:nvSpPr>
        <p:spPr>
          <a:xfrm>
            <a:off x="179512" y="692696"/>
            <a:ext cx="8568952" cy="5400600"/>
          </a:xfrm>
        </p:spPr>
        <p:txBody>
          <a:bodyPr>
            <a:normAutofit fontScale="77500" lnSpcReduction="20000"/>
          </a:bodyPr>
          <a:lstStyle/>
          <a:p>
            <a:pPr marL="0" indent="0">
              <a:buNone/>
            </a:pPr>
            <a:endParaRPr lang="en-US" dirty="0"/>
          </a:p>
          <a:p>
            <a:pPr algn="l">
              <a:lnSpc>
                <a:spcPct val="110000"/>
              </a:lnSpc>
              <a:spcBef>
                <a:spcPts val="600"/>
              </a:spcBef>
              <a:spcAft>
                <a:spcPts val="600"/>
              </a:spcAft>
            </a:pPr>
            <a:r>
              <a:rPr lang="en-GB" sz="2600" dirty="0">
                <a:solidFill>
                  <a:srgbClr val="000000"/>
                </a:solidFill>
              </a:rPr>
              <a:t>P</a:t>
            </a:r>
            <a:r>
              <a:rPr lang="en-GB" sz="2600" b="0" i="0" u="none" strike="noStrike" baseline="0" dirty="0">
                <a:solidFill>
                  <a:srgbClr val="000000"/>
                </a:solidFill>
              </a:rPr>
              <a:t>rovides effective professional learning that emphasises reflection and feedback on practice to improve teaching and  learning</a:t>
            </a:r>
          </a:p>
          <a:p>
            <a:pPr algn="l">
              <a:lnSpc>
                <a:spcPct val="110000"/>
              </a:lnSpc>
              <a:spcBef>
                <a:spcPts val="600"/>
              </a:spcBef>
              <a:spcAft>
                <a:spcPts val="600"/>
              </a:spcAft>
            </a:pPr>
            <a:r>
              <a:rPr lang="en-GB" sz="2600" dirty="0">
                <a:solidFill>
                  <a:srgbClr val="000000"/>
                </a:solidFill>
              </a:rPr>
              <a:t>D</a:t>
            </a:r>
            <a:r>
              <a:rPr lang="en-GB" sz="2600" b="0" i="0" u="none" strike="noStrike" baseline="0" dirty="0">
                <a:solidFill>
                  <a:srgbClr val="000000"/>
                </a:solidFill>
              </a:rPr>
              <a:t>evelops educators’ self-awareness about their own teaching practice </a:t>
            </a:r>
            <a:r>
              <a:rPr lang="en-ZA" sz="2600" b="0" i="0" u="none" strike="noStrike" baseline="0" dirty="0">
                <a:solidFill>
                  <a:srgbClr val="000000"/>
                </a:solidFill>
              </a:rPr>
              <a:t>and its impact</a:t>
            </a:r>
          </a:p>
          <a:p>
            <a:pPr algn="l">
              <a:lnSpc>
                <a:spcPct val="110000"/>
              </a:lnSpc>
              <a:spcBef>
                <a:spcPts val="600"/>
              </a:spcBef>
              <a:spcAft>
                <a:spcPts val="600"/>
              </a:spcAft>
            </a:pPr>
            <a:r>
              <a:rPr lang="en-ZA" sz="2600" dirty="0">
                <a:solidFill>
                  <a:srgbClr val="000000"/>
                </a:solidFill>
              </a:rPr>
              <a:t>Confirm (or otherwise) the educator’s perception of their own performance</a:t>
            </a:r>
            <a:endParaRPr lang="en-ZA" sz="2600" b="0" i="0" u="none" strike="noStrike" baseline="0" dirty="0">
              <a:solidFill>
                <a:srgbClr val="000000"/>
              </a:solidFill>
            </a:endParaRPr>
          </a:p>
          <a:p>
            <a:pPr algn="l">
              <a:lnSpc>
                <a:spcPct val="110000"/>
              </a:lnSpc>
              <a:spcBef>
                <a:spcPts val="600"/>
              </a:spcBef>
              <a:spcAft>
                <a:spcPts val="600"/>
              </a:spcAft>
            </a:pPr>
            <a:r>
              <a:rPr lang="en-GB" sz="2600" dirty="0">
                <a:solidFill>
                  <a:srgbClr val="000000"/>
                </a:solidFill>
              </a:rPr>
              <a:t>C</a:t>
            </a:r>
            <a:r>
              <a:rPr lang="en-GB" sz="2600" b="0" i="0" u="none" strike="noStrike" baseline="0" dirty="0">
                <a:solidFill>
                  <a:srgbClr val="000000"/>
                </a:solidFill>
              </a:rPr>
              <a:t>an help determine professional learning needs at individual and school level</a:t>
            </a:r>
          </a:p>
          <a:p>
            <a:pPr algn="l">
              <a:lnSpc>
                <a:spcPct val="110000"/>
              </a:lnSpc>
              <a:spcBef>
                <a:spcPts val="600"/>
              </a:spcBef>
              <a:spcAft>
                <a:spcPts val="600"/>
              </a:spcAft>
            </a:pPr>
            <a:r>
              <a:rPr lang="en-GB" sz="2600" dirty="0">
                <a:solidFill>
                  <a:srgbClr val="000000"/>
                </a:solidFill>
              </a:rPr>
              <a:t>S</a:t>
            </a:r>
            <a:r>
              <a:rPr lang="en-GB" sz="2600" b="0" i="0" u="none" strike="noStrike" baseline="0" dirty="0">
                <a:solidFill>
                  <a:srgbClr val="000000"/>
                </a:solidFill>
              </a:rPr>
              <a:t>upports the development of a common understanding of effective teaching </a:t>
            </a:r>
            <a:r>
              <a:rPr lang="en-ZA" sz="2600" b="0" i="0" u="none" strike="noStrike" baseline="0" dirty="0">
                <a:solidFill>
                  <a:srgbClr val="000000"/>
                </a:solidFill>
              </a:rPr>
              <a:t>practices that have impact</a:t>
            </a:r>
          </a:p>
          <a:p>
            <a:pPr algn="l">
              <a:lnSpc>
                <a:spcPct val="110000"/>
              </a:lnSpc>
              <a:spcBef>
                <a:spcPts val="600"/>
              </a:spcBef>
              <a:spcAft>
                <a:spcPts val="600"/>
              </a:spcAft>
            </a:pPr>
            <a:r>
              <a:rPr lang="en-GB" sz="2600" dirty="0">
                <a:solidFill>
                  <a:srgbClr val="000000"/>
                </a:solidFill>
              </a:rPr>
              <a:t>S</a:t>
            </a:r>
            <a:r>
              <a:rPr lang="en-GB" sz="2600" b="0" i="0" u="none" strike="noStrike" baseline="0" dirty="0">
                <a:solidFill>
                  <a:srgbClr val="000000"/>
                </a:solidFill>
              </a:rPr>
              <a:t>upports sharing of ideas and expertise among educators including modelling </a:t>
            </a:r>
            <a:r>
              <a:rPr lang="en-ZA" sz="2600" b="0" i="0" u="none" strike="noStrike" baseline="0" dirty="0">
                <a:solidFill>
                  <a:srgbClr val="000000"/>
                </a:solidFill>
              </a:rPr>
              <a:t>of good practice</a:t>
            </a:r>
          </a:p>
          <a:p>
            <a:pPr algn="l">
              <a:lnSpc>
                <a:spcPct val="110000"/>
              </a:lnSpc>
              <a:spcBef>
                <a:spcPts val="600"/>
              </a:spcBef>
              <a:spcAft>
                <a:spcPts val="600"/>
              </a:spcAft>
            </a:pPr>
            <a:r>
              <a:rPr lang="en-GB" sz="2600" b="0" i="0" u="none" strike="noStrike" baseline="0" dirty="0">
                <a:solidFill>
                  <a:srgbClr val="000000"/>
                </a:solidFill>
              </a:rPr>
              <a:t>Provides opportunities to discuss challenges and concerns with colleagues</a:t>
            </a:r>
          </a:p>
          <a:p>
            <a:pPr algn="l">
              <a:lnSpc>
                <a:spcPct val="110000"/>
              </a:lnSpc>
              <a:spcBef>
                <a:spcPts val="600"/>
              </a:spcBef>
              <a:spcAft>
                <a:spcPts val="600"/>
              </a:spcAft>
            </a:pPr>
            <a:r>
              <a:rPr lang="en-GB" sz="2600" dirty="0">
                <a:solidFill>
                  <a:srgbClr val="000000"/>
                </a:solidFill>
              </a:rPr>
              <a:t>B</a:t>
            </a:r>
            <a:r>
              <a:rPr lang="en-GB" sz="2600" b="0" i="0" u="none" strike="noStrike" baseline="0" dirty="0">
                <a:solidFill>
                  <a:srgbClr val="000000"/>
                </a:solidFill>
              </a:rPr>
              <a:t>uilds whole-school accountability for the quality of teaching and </a:t>
            </a:r>
            <a:r>
              <a:rPr lang="en-ZA" sz="2600" b="0" i="0" u="none" strike="noStrike" baseline="0" dirty="0">
                <a:solidFill>
                  <a:srgbClr val="000000"/>
                </a:solidFill>
              </a:rPr>
              <a:t>learning occurring</a:t>
            </a:r>
            <a:endParaRPr lang="en-ZA" sz="2600" dirty="0"/>
          </a:p>
        </p:txBody>
      </p:sp>
    </p:spTree>
    <p:custDataLst>
      <p:tags r:id="rId1"/>
    </p:custDataLst>
    <p:extLst>
      <p:ext uri="{BB962C8B-B14F-4D97-AF65-F5344CB8AC3E}">
        <p14:creationId xmlns:p14="http://schemas.microsoft.com/office/powerpoint/2010/main" val="28770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9B04-063D-2065-035E-4B0E1AF0DE1E}"/>
              </a:ext>
            </a:extLst>
          </p:cNvPr>
          <p:cNvSpPr>
            <a:spLocks noGrp="1"/>
          </p:cNvSpPr>
          <p:nvPr>
            <p:ph type="title"/>
          </p:nvPr>
        </p:nvSpPr>
        <p:spPr>
          <a:xfrm>
            <a:off x="0" y="44625"/>
            <a:ext cx="8172400" cy="576063"/>
          </a:xfrm>
        </p:spPr>
        <p:txBody>
          <a:bodyPr>
            <a:noAutofit/>
          </a:bodyPr>
          <a:lstStyle/>
          <a:p>
            <a:pPr algn="l"/>
            <a:r>
              <a:rPr lang="en-US" sz="3200" b="1" spc="-150" dirty="0">
                <a:solidFill>
                  <a:schemeClr val="accent6">
                    <a:lumMod val="75000"/>
                  </a:schemeClr>
                </a:solidFill>
                <a:latin typeface="Century Gothic" panose="020B0502020202020204" pitchFamily="34" charset="0"/>
              </a:rPr>
              <a:t>LESSON OBSERVATION FOR PL3 AND PL 4</a:t>
            </a:r>
            <a:endParaRPr lang="en-ZA" sz="3200" spc="-150" dirty="0"/>
          </a:p>
        </p:txBody>
      </p:sp>
      <p:sp>
        <p:nvSpPr>
          <p:cNvPr id="3" name="Content Placeholder 2">
            <a:extLst>
              <a:ext uri="{FF2B5EF4-FFF2-40B4-BE49-F238E27FC236}">
                <a16:creationId xmlns:a16="http://schemas.microsoft.com/office/drawing/2014/main" id="{659BC7F5-BCD3-62C3-FDA0-90B21D7CCF3F}"/>
              </a:ext>
            </a:extLst>
          </p:cNvPr>
          <p:cNvSpPr>
            <a:spLocks noGrp="1"/>
          </p:cNvSpPr>
          <p:nvPr>
            <p:ph idx="1"/>
          </p:nvPr>
        </p:nvSpPr>
        <p:spPr>
          <a:xfrm>
            <a:off x="35496" y="692696"/>
            <a:ext cx="8784976" cy="5616623"/>
          </a:xfrm>
        </p:spPr>
        <p:txBody>
          <a:bodyPr/>
          <a:lstStyle/>
          <a:p>
            <a:r>
              <a:rPr lang="en-GB" dirty="0"/>
              <a:t>PL3 and PL4 consists of performance standard 1  and Criterion 1</a:t>
            </a:r>
          </a:p>
        </p:txBody>
      </p:sp>
      <p:pic>
        <p:nvPicPr>
          <p:cNvPr id="18" name="Picture 17">
            <a:extLst>
              <a:ext uri="{FF2B5EF4-FFF2-40B4-BE49-F238E27FC236}">
                <a16:creationId xmlns:a16="http://schemas.microsoft.com/office/drawing/2014/main" id="{2A537FEA-FA22-64A1-20BF-C0C0DCBC4214}"/>
              </a:ext>
            </a:extLst>
          </p:cNvPr>
          <p:cNvPicPr>
            <a:picLocks noChangeAspect="1"/>
          </p:cNvPicPr>
          <p:nvPr/>
        </p:nvPicPr>
        <p:blipFill>
          <a:blip r:embed="rId2"/>
          <a:stretch>
            <a:fillRect/>
          </a:stretch>
        </p:blipFill>
        <p:spPr>
          <a:xfrm>
            <a:off x="3275856" y="1196752"/>
            <a:ext cx="4608512" cy="5631887"/>
          </a:xfrm>
          <a:prstGeom prst="rect">
            <a:avLst/>
          </a:prstGeom>
          <a:ln>
            <a:solidFill>
              <a:schemeClr val="tx1"/>
            </a:solidFill>
          </a:ln>
        </p:spPr>
      </p:pic>
    </p:spTree>
    <p:extLst>
      <p:ext uri="{BB962C8B-B14F-4D97-AF65-F5344CB8AC3E}">
        <p14:creationId xmlns:p14="http://schemas.microsoft.com/office/powerpoint/2010/main" val="367533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1C82-51D6-28E6-5B70-8403413A4E30}"/>
              </a:ext>
            </a:extLst>
          </p:cNvPr>
          <p:cNvSpPr>
            <a:spLocks noGrp="1"/>
          </p:cNvSpPr>
          <p:nvPr>
            <p:ph type="title"/>
          </p:nvPr>
        </p:nvSpPr>
        <p:spPr>
          <a:xfrm>
            <a:off x="0" y="44625"/>
            <a:ext cx="8686800" cy="576063"/>
          </a:xfrm>
        </p:spPr>
        <p:txBody>
          <a:bodyPr>
            <a:noAutofit/>
          </a:bodyPr>
          <a:lstStyle/>
          <a:p>
            <a:pPr algn="l"/>
            <a:r>
              <a:rPr lang="en-US" sz="3600" b="1" spc="-300" dirty="0">
                <a:solidFill>
                  <a:schemeClr val="accent6">
                    <a:lumMod val="75000"/>
                  </a:schemeClr>
                </a:solidFill>
                <a:latin typeface="Century Gothic" panose="020B0502020202020204" pitchFamily="34" charset="0"/>
              </a:rPr>
              <a:t>LESSON OBSERVATIONS: DOs &amp; DONTs</a:t>
            </a:r>
            <a:endParaRPr lang="en-ZA" sz="3600" spc="-300" dirty="0"/>
          </a:p>
        </p:txBody>
      </p:sp>
      <p:sp>
        <p:nvSpPr>
          <p:cNvPr id="3" name="Content Placeholder 2">
            <a:extLst>
              <a:ext uri="{FF2B5EF4-FFF2-40B4-BE49-F238E27FC236}">
                <a16:creationId xmlns:a16="http://schemas.microsoft.com/office/drawing/2014/main" id="{3CC20C7A-D1AB-63B3-40ED-3A85644E598D}"/>
              </a:ext>
            </a:extLst>
          </p:cNvPr>
          <p:cNvSpPr>
            <a:spLocks noGrp="1"/>
          </p:cNvSpPr>
          <p:nvPr>
            <p:ph idx="1"/>
          </p:nvPr>
        </p:nvSpPr>
        <p:spPr>
          <a:xfrm>
            <a:off x="107504" y="692696"/>
            <a:ext cx="8856984" cy="5544616"/>
          </a:xfrm>
        </p:spPr>
        <p:txBody>
          <a:bodyPr>
            <a:normAutofit fontScale="62500" lnSpcReduction="20000"/>
          </a:bodyPr>
          <a:lstStyle/>
          <a:p>
            <a:r>
              <a:rPr lang="en-GB" dirty="0"/>
              <a:t>Do: make a commitment to the educator’s professional development</a:t>
            </a:r>
          </a:p>
          <a:p>
            <a:r>
              <a:rPr lang="en-GB" dirty="0"/>
              <a:t>Do: focus on the practice rather than the educator</a:t>
            </a:r>
          </a:p>
          <a:p>
            <a:r>
              <a:rPr lang="en-GB" dirty="0"/>
              <a:t>Do: identify those aspects of the lesson that were the most successful</a:t>
            </a:r>
          </a:p>
          <a:p>
            <a:r>
              <a:rPr lang="en-GB" dirty="0"/>
              <a:t>Do: identify those aspects of the lesson that could be improved</a:t>
            </a:r>
          </a:p>
          <a:p>
            <a:r>
              <a:rPr lang="en-GB" dirty="0"/>
              <a:t>Do: be specific rather than general in your comments</a:t>
            </a:r>
          </a:p>
          <a:p>
            <a:r>
              <a:rPr lang="en-GB" dirty="0"/>
              <a:t>Do: highlight an educator’s strengths</a:t>
            </a:r>
          </a:p>
          <a:p>
            <a:r>
              <a:rPr lang="en-GB" dirty="0"/>
              <a:t>Do: summarise and prioritise your feedback</a:t>
            </a:r>
          </a:p>
          <a:p>
            <a:pPr marL="0" indent="0">
              <a:buNone/>
            </a:pPr>
            <a:endParaRPr lang="en-GB" dirty="0"/>
          </a:p>
          <a:p>
            <a:pPr marL="0" indent="0">
              <a:buNone/>
            </a:pPr>
            <a:endParaRPr lang="en-GB" dirty="0"/>
          </a:p>
          <a:p>
            <a:r>
              <a:rPr lang="en-GB" dirty="0"/>
              <a:t>Don’t: make it personal</a:t>
            </a:r>
          </a:p>
          <a:p>
            <a:r>
              <a:rPr lang="en-GB" dirty="0"/>
              <a:t>Don’t: arrive at the lesson without knowing what it’s about</a:t>
            </a:r>
          </a:p>
          <a:p>
            <a:r>
              <a:rPr lang="en-GB" dirty="0"/>
              <a:t>Don’t: sit in the corner writing an essay, you are there to observe, not write</a:t>
            </a:r>
          </a:p>
          <a:p>
            <a:r>
              <a:rPr lang="en-GB" dirty="0"/>
              <a:t>Don’t: start the ‘feedback’ with 'How do you think the lesson went?</a:t>
            </a:r>
          </a:p>
          <a:p>
            <a:r>
              <a:rPr lang="en-GB" dirty="0"/>
              <a:t>Don’t: leave the teacher with general 'improvement points' e.g. Your assessment for learning needs improvement</a:t>
            </a:r>
          </a:p>
          <a:p>
            <a:r>
              <a:rPr lang="en-GB" dirty="0"/>
              <a:t>Don’t: leave without thanking the educator and agreeing how the observation will be followed up</a:t>
            </a:r>
          </a:p>
          <a:p>
            <a:r>
              <a:rPr lang="en-GB" dirty="0"/>
              <a:t>Don’t: intervene or take over the lesson unless there is an emergency</a:t>
            </a:r>
          </a:p>
          <a:p>
            <a:endParaRPr lang="en-ZA" dirty="0"/>
          </a:p>
        </p:txBody>
      </p:sp>
    </p:spTree>
    <p:extLst>
      <p:ext uri="{BB962C8B-B14F-4D97-AF65-F5344CB8AC3E}">
        <p14:creationId xmlns:p14="http://schemas.microsoft.com/office/powerpoint/2010/main" val="260316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5B52-4D07-873E-6693-4BB2550F6E9F}"/>
              </a:ext>
            </a:extLst>
          </p:cNvPr>
          <p:cNvSpPr>
            <a:spLocks noGrp="1"/>
          </p:cNvSpPr>
          <p:nvPr>
            <p:ph type="title"/>
          </p:nvPr>
        </p:nvSpPr>
        <p:spPr>
          <a:xfrm>
            <a:off x="179512" y="1"/>
            <a:ext cx="7056784" cy="476671"/>
          </a:xfrm>
        </p:spPr>
        <p:txBody>
          <a:bodyPr>
            <a:noAutofit/>
          </a:bodyPr>
          <a:lstStyle/>
          <a:p>
            <a:pPr algn="l"/>
            <a:r>
              <a:rPr lang="en-ZA" sz="3600" b="1" spc="-150" dirty="0">
                <a:solidFill>
                  <a:schemeClr val="accent6">
                    <a:lumMod val="75000"/>
                  </a:schemeClr>
                </a:solidFill>
                <a:latin typeface="Century Gothic" panose="020B0502020202020204" pitchFamily="34" charset="0"/>
              </a:rPr>
              <a:t>LESSON OBSERVATION EXAMPLES</a:t>
            </a:r>
          </a:p>
        </p:txBody>
      </p:sp>
      <p:pic>
        <p:nvPicPr>
          <p:cNvPr id="8" name="Content Placeholder 7">
            <a:extLst>
              <a:ext uri="{FF2B5EF4-FFF2-40B4-BE49-F238E27FC236}">
                <a16:creationId xmlns:a16="http://schemas.microsoft.com/office/drawing/2014/main" id="{FBE99A2B-7E52-76DE-0393-D86160649A56}"/>
              </a:ext>
            </a:extLst>
          </p:cNvPr>
          <p:cNvPicPr>
            <a:picLocks noGrp="1" noChangeAspect="1"/>
          </p:cNvPicPr>
          <p:nvPr>
            <p:ph idx="1"/>
          </p:nvPr>
        </p:nvPicPr>
        <p:blipFill>
          <a:blip r:embed="rId2"/>
          <a:stretch>
            <a:fillRect/>
          </a:stretch>
        </p:blipFill>
        <p:spPr>
          <a:xfrm>
            <a:off x="107346" y="718941"/>
            <a:ext cx="4315076" cy="6090967"/>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descr="Table&#10;&#10;Description automatically generated">
            <a:extLst>
              <a:ext uri="{FF2B5EF4-FFF2-40B4-BE49-F238E27FC236}">
                <a16:creationId xmlns:a16="http://schemas.microsoft.com/office/drawing/2014/main" id="{5F19DB89-A16F-5D9D-9885-999759FB2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578" y="665583"/>
            <a:ext cx="4386926" cy="6127427"/>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5131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4554-2E9D-01FD-B400-796B006FAE17}"/>
              </a:ext>
            </a:extLst>
          </p:cNvPr>
          <p:cNvSpPr>
            <a:spLocks noGrp="1"/>
          </p:cNvSpPr>
          <p:nvPr>
            <p:ph type="title"/>
          </p:nvPr>
        </p:nvSpPr>
        <p:spPr>
          <a:xfrm>
            <a:off x="0" y="42867"/>
            <a:ext cx="7740352" cy="505813"/>
          </a:xfrm>
        </p:spPr>
        <p:txBody>
          <a:bodyPr>
            <a:normAutofit fontScale="90000"/>
          </a:bodyPr>
          <a:lstStyle/>
          <a:p>
            <a:pPr algn="l"/>
            <a:r>
              <a:rPr lang="en-ZA" sz="4400" b="1" spc="-150" dirty="0">
                <a:solidFill>
                  <a:schemeClr val="accent6">
                    <a:lumMod val="75000"/>
                  </a:schemeClr>
                </a:solidFill>
                <a:latin typeface="Century Gothic" panose="020B0502020202020204" pitchFamily="34" charset="0"/>
              </a:rPr>
              <a:t>LESSON OBSERVATION EXAMPLES</a:t>
            </a:r>
            <a:endParaRPr lang="en-ZA" dirty="0"/>
          </a:p>
        </p:txBody>
      </p:sp>
      <p:pic>
        <p:nvPicPr>
          <p:cNvPr id="9" name="Content Placeholder 8" descr="Diagram&#10;&#10;Description automatically generated">
            <a:extLst>
              <a:ext uri="{FF2B5EF4-FFF2-40B4-BE49-F238E27FC236}">
                <a16:creationId xmlns:a16="http://schemas.microsoft.com/office/drawing/2014/main" id="{2441399D-E455-EC97-B7F4-0C043E587E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681007"/>
            <a:ext cx="4175938" cy="6134127"/>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descr="Table">
            <a:extLst>
              <a:ext uri="{FF2B5EF4-FFF2-40B4-BE49-F238E27FC236}">
                <a16:creationId xmlns:a16="http://schemas.microsoft.com/office/drawing/2014/main" id="{F02FA741-80D1-C37E-2849-B853E64BA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396" y="723873"/>
            <a:ext cx="4283440" cy="6134127"/>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99227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DBE Presentation template</Template>
  <TotalTime>8416</TotalTime>
  <Words>469</Words>
  <Application>Microsoft Office PowerPoint</Application>
  <PresentationFormat>On-screen Show (4:3)</PresentationFormat>
  <Paragraphs>52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Tw Cen MT</vt:lpstr>
      <vt:lpstr>New DBE Presentation template</vt:lpstr>
      <vt:lpstr> QMS WEBINAR FOR CIRCUIT MANAGERS   . </vt:lpstr>
      <vt:lpstr>PRESENTATION OUTLINE</vt:lpstr>
      <vt:lpstr>OUTCOME</vt:lpstr>
      <vt:lpstr>INTRODUCTION</vt:lpstr>
      <vt:lpstr>PURPOSE OF LESSON OBSERVATION</vt:lpstr>
      <vt:lpstr>LESSON OBSERVATION FOR PL3 AND PL 4</vt:lpstr>
      <vt:lpstr>LESSON OBSERVATIONS: DOs &amp; DONTs</vt:lpstr>
      <vt:lpstr>LESSON OBSERVATION EXAMPLES</vt:lpstr>
      <vt:lpstr>LESSON OBSERVATION 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Moja Boitumelo</dc:creator>
  <cp:lastModifiedBy>Sibiya.Si</cp:lastModifiedBy>
  <cp:revision>141</cp:revision>
  <cp:lastPrinted>2022-08-11T13:11:21Z</cp:lastPrinted>
  <dcterms:created xsi:type="dcterms:W3CDTF">2016-04-18T12:36:04Z</dcterms:created>
  <dcterms:modified xsi:type="dcterms:W3CDTF">2022-10-19T12:45:46Z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F3BC360B-4825-43D6-8560-F03E6D1FEF8D</vt:lpwstr>
  </property>
  <property fmtid="{D5CDD505-2E9C-101B-9397-08002B2CF9AE}" pid="3" name="ArticulatePath">
    <vt:lpwstr>MODERATION PRESENTATION 2022 f</vt:lpwstr>
  </property>
</Properties>
</file>