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797" r:id="rId2"/>
    <p:sldId id="675" r:id="rId3"/>
    <p:sldId id="795" r:id="rId4"/>
    <p:sldId id="794" r:id="rId5"/>
    <p:sldId id="798" r:id="rId6"/>
    <p:sldId id="799" r:id="rId7"/>
    <p:sldId id="796" r:id="rId8"/>
    <p:sldId id="744" r:id="rId9"/>
    <p:sldId id="790" r:id="rId10"/>
    <p:sldId id="789" r:id="rId11"/>
    <p:sldId id="259" r:id="rId12"/>
    <p:sldId id="788" r:id="rId13"/>
    <p:sldId id="258" r:id="rId14"/>
  </p:sldIdLst>
  <p:sldSz cx="9144000" cy="6858000" type="screen4x3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1821BE-B109-4B92-9EB3-74E792E0F549}" type="doc">
      <dgm:prSet loTypeId="urn:microsoft.com/office/officeart/2005/8/layout/radial6" loCatId="relationship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ZA"/>
        </a:p>
      </dgm:t>
    </dgm:pt>
    <dgm:pt modelId="{0E0FF0FD-4CC6-45FF-B377-1E67E37D38FA}">
      <dgm:prSet phldrT="[Text]"/>
      <dgm:spPr/>
      <dgm:t>
        <a:bodyPr/>
        <a:lstStyle/>
        <a:p>
          <a:r>
            <a:rPr lang="en-GB" dirty="0"/>
            <a:t>CPD </a:t>
          </a:r>
          <a:endParaRPr lang="en-ZA" dirty="0"/>
        </a:p>
      </dgm:t>
    </dgm:pt>
    <dgm:pt modelId="{B9FE659F-1B11-4641-A441-07C6BD9E1F3F}" type="parTrans" cxnId="{6143563B-7E5E-4D37-88E0-06D5B0B03088}">
      <dgm:prSet/>
      <dgm:spPr/>
      <dgm:t>
        <a:bodyPr/>
        <a:lstStyle/>
        <a:p>
          <a:endParaRPr lang="en-ZA"/>
        </a:p>
      </dgm:t>
    </dgm:pt>
    <dgm:pt modelId="{D6653849-6B57-44AD-AD7A-34E0F21EB79E}" type="sibTrans" cxnId="{6143563B-7E5E-4D37-88E0-06D5B0B03088}">
      <dgm:prSet/>
      <dgm:spPr/>
      <dgm:t>
        <a:bodyPr/>
        <a:lstStyle/>
        <a:p>
          <a:endParaRPr lang="en-ZA"/>
        </a:p>
      </dgm:t>
    </dgm:pt>
    <dgm:pt modelId="{07CC0CE5-1BA0-44ED-92DE-E54CD01ED979}">
      <dgm:prSet phldrT="[Text]"/>
      <dgm:spPr/>
      <dgm:t>
        <a:bodyPr/>
        <a:lstStyle/>
        <a:p>
          <a:r>
            <a:rPr lang="en-GB" dirty="0"/>
            <a:t>Self Appraisal </a:t>
          </a:r>
          <a:endParaRPr lang="en-ZA" dirty="0"/>
        </a:p>
      </dgm:t>
    </dgm:pt>
    <dgm:pt modelId="{313B0C77-12BE-47B4-AA8A-7B82AA179026}" type="parTrans" cxnId="{4ACB0D75-1DDC-4CB0-8D0C-586C74F5202B}">
      <dgm:prSet/>
      <dgm:spPr/>
      <dgm:t>
        <a:bodyPr/>
        <a:lstStyle/>
        <a:p>
          <a:endParaRPr lang="en-ZA"/>
        </a:p>
      </dgm:t>
    </dgm:pt>
    <dgm:pt modelId="{640E9702-B45A-4000-A7CA-23FAECF29BC7}" type="sibTrans" cxnId="{4ACB0D75-1DDC-4CB0-8D0C-586C74F5202B}">
      <dgm:prSet/>
      <dgm:spPr/>
      <dgm:t>
        <a:bodyPr/>
        <a:lstStyle/>
        <a:p>
          <a:endParaRPr lang="en-ZA"/>
        </a:p>
      </dgm:t>
    </dgm:pt>
    <dgm:pt modelId="{EB9195EF-ADAF-404C-A1EB-C7D7D227A223}">
      <dgm:prSet phldrT="[Text]"/>
      <dgm:spPr/>
      <dgm:t>
        <a:bodyPr/>
        <a:lstStyle/>
        <a:p>
          <a:r>
            <a:rPr lang="en-GB" dirty="0"/>
            <a:t>Lesson Observation </a:t>
          </a:r>
          <a:endParaRPr lang="en-ZA" dirty="0"/>
        </a:p>
      </dgm:t>
    </dgm:pt>
    <dgm:pt modelId="{85A9F12E-3A10-48CE-B941-851A1FBFF9F3}" type="parTrans" cxnId="{9C56674C-F2C6-4654-A9FF-BFD603888E3D}">
      <dgm:prSet/>
      <dgm:spPr/>
      <dgm:t>
        <a:bodyPr/>
        <a:lstStyle/>
        <a:p>
          <a:endParaRPr lang="en-ZA"/>
        </a:p>
      </dgm:t>
    </dgm:pt>
    <dgm:pt modelId="{79A1F652-A058-4174-B4F0-AFCE80EE5AD2}" type="sibTrans" cxnId="{9C56674C-F2C6-4654-A9FF-BFD603888E3D}">
      <dgm:prSet/>
      <dgm:spPr/>
      <dgm:t>
        <a:bodyPr/>
        <a:lstStyle/>
        <a:p>
          <a:endParaRPr lang="en-ZA"/>
        </a:p>
      </dgm:t>
    </dgm:pt>
    <dgm:pt modelId="{9E7648C9-27AA-4902-B10D-3118747F8BA9}">
      <dgm:prSet phldrT="[Text]"/>
      <dgm:spPr/>
      <dgm:t>
        <a:bodyPr/>
        <a:lstStyle/>
        <a:p>
          <a:r>
            <a:rPr lang="en-GB" dirty="0"/>
            <a:t>Post Appraisal Discussion </a:t>
          </a:r>
          <a:endParaRPr lang="en-ZA" dirty="0"/>
        </a:p>
      </dgm:t>
    </dgm:pt>
    <dgm:pt modelId="{743FE31A-4FCD-4923-9F3C-ECB4D1354A27}" type="parTrans" cxnId="{CA41A1A7-9582-4137-9BE6-6B9A384E5271}">
      <dgm:prSet/>
      <dgm:spPr/>
      <dgm:t>
        <a:bodyPr/>
        <a:lstStyle/>
        <a:p>
          <a:endParaRPr lang="en-ZA"/>
        </a:p>
      </dgm:t>
    </dgm:pt>
    <dgm:pt modelId="{5FFDC9A2-5F63-4999-A715-0885173B02E8}" type="sibTrans" cxnId="{CA41A1A7-9582-4137-9BE6-6B9A384E5271}">
      <dgm:prSet/>
      <dgm:spPr/>
      <dgm:t>
        <a:bodyPr/>
        <a:lstStyle/>
        <a:p>
          <a:endParaRPr lang="en-ZA"/>
        </a:p>
      </dgm:t>
    </dgm:pt>
    <dgm:pt modelId="{C2557521-DC50-4912-ADAA-7BBD2858047C}">
      <dgm:prSet/>
      <dgm:spPr/>
      <dgm:t>
        <a:bodyPr/>
        <a:lstStyle/>
        <a:p>
          <a:r>
            <a:rPr lang="en-GB" dirty="0"/>
            <a:t>Pre- Appraisal Discussion  </a:t>
          </a:r>
          <a:endParaRPr lang="en-ZA" dirty="0"/>
        </a:p>
      </dgm:t>
    </dgm:pt>
    <dgm:pt modelId="{987ED16F-F449-4443-BD43-DE22B99214CC}" type="parTrans" cxnId="{7E6AE527-9115-4959-9E68-A711D97284F3}">
      <dgm:prSet/>
      <dgm:spPr/>
      <dgm:t>
        <a:bodyPr/>
        <a:lstStyle/>
        <a:p>
          <a:endParaRPr lang="en-ZA"/>
        </a:p>
      </dgm:t>
    </dgm:pt>
    <dgm:pt modelId="{FA32613F-D886-46BF-82DC-6463359156D0}" type="sibTrans" cxnId="{7E6AE527-9115-4959-9E68-A711D97284F3}">
      <dgm:prSet/>
      <dgm:spPr/>
      <dgm:t>
        <a:bodyPr/>
        <a:lstStyle/>
        <a:p>
          <a:endParaRPr lang="en-ZA"/>
        </a:p>
      </dgm:t>
    </dgm:pt>
    <dgm:pt modelId="{2ADE29E2-903E-49C8-9E49-F14BE19391CA}" type="pres">
      <dgm:prSet presAssocID="{5A1821BE-B109-4B92-9EB3-74E792E0F54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01DD23C-55B4-43A4-9044-0EA25194543C}" type="pres">
      <dgm:prSet presAssocID="{0E0FF0FD-4CC6-45FF-B377-1E67E37D38FA}" presName="centerShape" presStyleLbl="node0" presStyleIdx="0" presStyleCnt="1"/>
      <dgm:spPr/>
    </dgm:pt>
    <dgm:pt modelId="{2A3DA302-EF45-4209-98D0-60F1002A87AC}" type="pres">
      <dgm:prSet presAssocID="{07CC0CE5-1BA0-44ED-92DE-E54CD01ED979}" presName="node" presStyleLbl="node1" presStyleIdx="0" presStyleCnt="4">
        <dgm:presLayoutVars>
          <dgm:bulletEnabled val="1"/>
        </dgm:presLayoutVars>
      </dgm:prSet>
      <dgm:spPr/>
    </dgm:pt>
    <dgm:pt modelId="{1DB1A077-5BD0-4A20-A136-ED02FA00598B}" type="pres">
      <dgm:prSet presAssocID="{07CC0CE5-1BA0-44ED-92DE-E54CD01ED979}" presName="dummy" presStyleCnt="0"/>
      <dgm:spPr/>
    </dgm:pt>
    <dgm:pt modelId="{B2F125C1-4F3B-4E31-A4A4-B25EA958AB3A}" type="pres">
      <dgm:prSet presAssocID="{640E9702-B45A-4000-A7CA-23FAECF29BC7}" presName="sibTrans" presStyleLbl="sibTrans2D1" presStyleIdx="0" presStyleCnt="4"/>
      <dgm:spPr/>
    </dgm:pt>
    <dgm:pt modelId="{1D05F80A-3E38-4189-91C5-41D44AF06F62}" type="pres">
      <dgm:prSet presAssocID="{C2557521-DC50-4912-ADAA-7BBD2858047C}" presName="node" presStyleLbl="node1" presStyleIdx="1" presStyleCnt="4">
        <dgm:presLayoutVars>
          <dgm:bulletEnabled val="1"/>
        </dgm:presLayoutVars>
      </dgm:prSet>
      <dgm:spPr/>
    </dgm:pt>
    <dgm:pt modelId="{1E25F111-04D0-4361-8270-FEC495C07355}" type="pres">
      <dgm:prSet presAssocID="{C2557521-DC50-4912-ADAA-7BBD2858047C}" presName="dummy" presStyleCnt="0"/>
      <dgm:spPr/>
    </dgm:pt>
    <dgm:pt modelId="{0DC7CB37-D9E4-4097-812D-0EE5A6DBB6CA}" type="pres">
      <dgm:prSet presAssocID="{FA32613F-D886-46BF-82DC-6463359156D0}" presName="sibTrans" presStyleLbl="sibTrans2D1" presStyleIdx="1" presStyleCnt="4"/>
      <dgm:spPr/>
    </dgm:pt>
    <dgm:pt modelId="{0B3269D5-0BAE-418F-9245-5F379C35658C}" type="pres">
      <dgm:prSet presAssocID="{EB9195EF-ADAF-404C-A1EB-C7D7D227A223}" presName="node" presStyleLbl="node1" presStyleIdx="2" presStyleCnt="4">
        <dgm:presLayoutVars>
          <dgm:bulletEnabled val="1"/>
        </dgm:presLayoutVars>
      </dgm:prSet>
      <dgm:spPr/>
    </dgm:pt>
    <dgm:pt modelId="{2456CDBF-D6F1-4EB1-A689-7459A3718B1A}" type="pres">
      <dgm:prSet presAssocID="{EB9195EF-ADAF-404C-A1EB-C7D7D227A223}" presName="dummy" presStyleCnt="0"/>
      <dgm:spPr/>
    </dgm:pt>
    <dgm:pt modelId="{43B816EC-CA37-451C-A1C9-68E79B67EBA1}" type="pres">
      <dgm:prSet presAssocID="{79A1F652-A058-4174-B4F0-AFCE80EE5AD2}" presName="sibTrans" presStyleLbl="sibTrans2D1" presStyleIdx="2" presStyleCnt="4"/>
      <dgm:spPr/>
    </dgm:pt>
    <dgm:pt modelId="{7FA42BB9-13DC-4708-A69B-8CA5EEA3BE63}" type="pres">
      <dgm:prSet presAssocID="{9E7648C9-27AA-4902-B10D-3118747F8BA9}" presName="node" presStyleLbl="node1" presStyleIdx="3" presStyleCnt="4">
        <dgm:presLayoutVars>
          <dgm:bulletEnabled val="1"/>
        </dgm:presLayoutVars>
      </dgm:prSet>
      <dgm:spPr/>
    </dgm:pt>
    <dgm:pt modelId="{2B4101CC-278A-441E-B9AF-A8925A3A1312}" type="pres">
      <dgm:prSet presAssocID="{9E7648C9-27AA-4902-B10D-3118747F8BA9}" presName="dummy" presStyleCnt="0"/>
      <dgm:spPr/>
    </dgm:pt>
    <dgm:pt modelId="{D5D24568-37C4-4828-AD26-CE4B388987F4}" type="pres">
      <dgm:prSet presAssocID="{5FFDC9A2-5F63-4999-A715-0885173B02E8}" presName="sibTrans" presStyleLbl="sibTrans2D1" presStyleIdx="3" presStyleCnt="4"/>
      <dgm:spPr/>
    </dgm:pt>
  </dgm:ptLst>
  <dgm:cxnLst>
    <dgm:cxn modelId="{57C46105-FF0B-43C6-8404-B2970AE4FD4A}" type="presOf" srcId="{EB9195EF-ADAF-404C-A1EB-C7D7D227A223}" destId="{0B3269D5-0BAE-418F-9245-5F379C35658C}" srcOrd="0" destOrd="0" presId="urn:microsoft.com/office/officeart/2005/8/layout/radial6"/>
    <dgm:cxn modelId="{CAFDA016-B101-4F67-807D-4CA714FFD92A}" type="presOf" srcId="{5FFDC9A2-5F63-4999-A715-0885173B02E8}" destId="{D5D24568-37C4-4828-AD26-CE4B388987F4}" srcOrd="0" destOrd="0" presId="urn:microsoft.com/office/officeart/2005/8/layout/radial6"/>
    <dgm:cxn modelId="{D60AF318-AD2F-4D7A-8812-B722916436BF}" type="presOf" srcId="{640E9702-B45A-4000-A7CA-23FAECF29BC7}" destId="{B2F125C1-4F3B-4E31-A4A4-B25EA958AB3A}" srcOrd="0" destOrd="0" presId="urn:microsoft.com/office/officeart/2005/8/layout/radial6"/>
    <dgm:cxn modelId="{7E6AE527-9115-4959-9E68-A711D97284F3}" srcId="{0E0FF0FD-4CC6-45FF-B377-1E67E37D38FA}" destId="{C2557521-DC50-4912-ADAA-7BBD2858047C}" srcOrd="1" destOrd="0" parTransId="{987ED16F-F449-4443-BD43-DE22B99214CC}" sibTransId="{FA32613F-D886-46BF-82DC-6463359156D0}"/>
    <dgm:cxn modelId="{E1675332-124D-4CA9-87DC-C8CAD4571E02}" type="presOf" srcId="{07CC0CE5-1BA0-44ED-92DE-E54CD01ED979}" destId="{2A3DA302-EF45-4209-98D0-60F1002A87AC}" srcOrd="0" destOrd="0" presId="urn:microsoft.com/office/officeart/2005/8/layout/radial6"/>
    <dgm:cxn modelId="{6143563B-7E5E-4D37-88E0-06D5B0B03088}" srcId="{5A1821BE-B109-4B92-9EB3-74E792E0F549}" destId="{0E0FF0FD-4CC6-45FF-B377-1E67E37D38FA}" srcOrd="0" destOrd="0" parTransId="{B9FE659F-1B11-4641-A441-07C6BD9E1F3F}" sibTransId="{D6653849-6B57-44AD-AD7A-34E0F21EB79E}"/>
    <dgm:cxn modelId="{9C56674C-F2C6-4654-A9FF-BFD603888E3D}" srcId="{0E0FF0FD-4CC6-45FF-B377-1E67E37D38FA}" destId="{EB9195EF-ADAF-404C-A1EB-C7D7D227A223}" srcOrd="2" destOrd="0" parTransId="{85A9F12E-3A10-48CE-B941-851A1FBFF9F3}" sibTransId="{79A1F652-A058-4174-B4F0-AFCE80EE5AD2}"/>
    <dgm:cxn modelId="{AE65ED50-C5B4-49A3-A2CD-31BDCE3462EF}" type="presOf" srcId="{FA32613F-D886-46BF-82DC-6463359156D0}" destId="{0DC7CB37-D9E4-4097-812D-0EE5A6DBB6CA}" srcOrd="0" destOrd="0" presId="urn:microsoft.com/office/officeart/2005/8/layout/radial6"/>
    <dgm:cxn modelId="{43EB1571-A600-42E0-AFC1-92578CB9FEB1}" type="presOf" srcId="{0E0FF0FD-4CC6-45FF-B377-1E67E37D38FA}" destId="{001DD23C-55B4-43A4-9044-0EA25194543C}" srcOrd="0" destOrd="0" presId="urn:microsoft.com/office/officeart/2005/8/layout/radial6"/>
    <dgm:cxn modelId="{4ACB0D75-1DDC-4CB0-8D0C-586C74F5202B}" srcId="{0E0FF0FD-4CC6-45FF-B377-1E67E37D38FA}" destId="{07CC0CE5-1BA0-44ED-92DE-E54CD01ED979}" srcOrd="0" destOrd="0" parTransId="{313B0C77-12BE-47B4-AA8A-7B82AA179026}" sibTransId="{640E9702-B45A-4000-A7CA-23FAECF29BC7}"/>
    <dgm:cxn modelId="{71D7B27C-EF7B-4A8B-9CD2-E1F291A1B402}" type="presOf" srcId="{9E7648C9-27AA-4902-B10D-3118747F8BA9}" destId="{7FA42BB9-13DC-4708-A69B-8CA5EEA3BE63}" srcOrd="0" destOrd="0" presId="urn:microsoft.com/office/officeart/2005/8/layout/radial6"/>
    <dgm:cxn modelId="{AD51BC8C-5AF2-4182-A61D-F5F6E40B23ED}" type="presOf" srcId="{79A1F652-A058-4174-B4F0-AFCE80EE5AD2}" destId="{43B816EC-CA37-451C-A1C9-68E79B67EBA1}" srcOrd="0" destOrd="0" presId="urn:microsoft.com/office/officeart/2005/8/layout/radial6"/>
    <dgm:cxn modelId="{634F2990-C3C0-4EAC-BD03-DE9C5D4268E3}" type="presOf" srcId="{5A1821BE-B109-4B92-9EB3-74E792E0F549}" destId="{2ADE29E2-903E-49C8-9E49-F14BE19391CA}" srcOrd="0" destOrd="0" presId="urn:microsoft.com/office/officeart/2005/8/layout/radial6"/>
    <dgm:cxn modelId="{CA41A1A7-9582-4137-9BE6-6B9A384E5271}" srcId="{0E0FF0FD-4CC6-45FF-B377-1E67E37D38FA}" destId="{9E7648C9-27AA-4902-B10D-3118747F8BA9}" srcOrd="3" destOrd="0" parTransId="{743FE31A-4FCD-4923-9F3C-ECB4D1354A27}" sibTransId="{5FFDC9A2-5F63-4999-A715-0885173B02E8}"/>
    <dgm:cxn modelId="{99C09FD8-8E80-4AFF-B0E2-7068628D823D}" type="presOf" srcId="{C2557521-DC50-4912-ADAA-7BBD2858047C}" destId="{1D05F80A-3E38-4189-91C5-41D44AF06F62}" srcOrd="0" destOrd="0" presId="urn:microsoft.com/office/officeart/2005/8/layout/radial6"/>
    <dgm:cxn modelId="{6DD1B00D-34F4-46BD-AC6D-C1F97FB27880}" type="presParOf" srcId="{2ADE29E2-903E-49C8-9E49-F14BE19391CA}" destId="{001DD23C-55B4-43A4-9044-0EA25194543C}" srcOrd="0" destOrd="0" presId="urn:microsoft.com/office/officeart/2005/8/layout/radial6"/>
    <dgm:cxn modelId="{AEF234C3-8B54-401F-9025-1F308AB3A211}" type="presParOf" srcId="{2ADE29E2-903E-49C8-9E49-F14BE19391CA}" destId="{2A3DA302-EF45-4209-98D0-60F1002A87AC}" srcOrd="1" destOrd="0" presId="urn:microsoft.com/office/officeart/2005/8/layout/radial6"/>
    <dgm:cxn modelId="{62A1571B-DAAC-4B34-B672-5240CBF35235}" type="presParOf" srcId="{2ADE29E2-903E-49C8-9E49-F14BE19391CA}" destId="{1DB1A077-5BD0-4A20-A136-ED02FA00598B}" srcOrd="2" destOrd="0" presId="urn:microsoft.com/office/officeart/2005/8/layout/radial6"/>
    <dgm:cxn modelId="{01CC3C11-7DE0-4D28-94B4-0D404DAF519E}" type="presParOf" srcId="{2ADE29E2-903E-49C8-9E49-F14BE19391CA}" destId="{B2F125C1-4F3B-4E31-A4A4-B25EA958AB3A}" srcOrd="3" destOrd="0" presId="urn:microsoft.com/office/officeart/2005/8/layout/radial6"/>
    <dgm:cxn modelId="{55D40B93-DDB1-4C17-A360-1AB506523896}" type="presParOf" srcId="{2ADE29E2-903E-49C8-9E49-F14BE19391CA}" destId="{1D05F80A-3E38-4189-91C5-41D44AF06F62}" srcOrd="4" destOrd="0" presId="urn:microsoft.com/office/officeart/2005/8/layout/radial6"/>
    <dgm:cxn modelId="{CDCDDC3C-C531-4B10-96C0-6C1B8F2E80EE}" type="presParOf" srcId="{2ADE29E2-903E-49C8-9E49-F14BE19391CA}" destId="{1E25F111-04D0-4361-8270-FEC495C07355}" srcOrd="5" destOrd="0" presId="urn:microsoft.com/office/officeart/2005/8/layout/radial6"/>
    <dgm:cxn modelId="{B984286B-8AF5-4379-8DE4-8DFCFD435A9D}" type="presParOf" srcId="{2ADE29E2-903E-49C8-9E49-F14BE19391CA}" destId="{0DC7CB37-D9E4-4097-812D-0EE5A6DBB6CA}" srcOrd="6" destOrd="0" presId="urn:microsoft.com/office/officeart/2005/8/layout/radial6"/>
    <dgm:cxn modelId="{57EA222A-BE45-4837-BA9B-FFE797BE863A}" type="presParOf" srcId="{2ADE29E2-903E-49C8-9E49-F14BE19391CA}" destId="{0B3269D5-0BAE-418F-9245-5F379C35658C}" srcOrd="7" destOrd="0" presId="urn:microsoft.com/office/officeart/2005/8/layout/radial6"/>
    <dgm:cxn modelId="{FF4C493C-1FCD-466E-AF40-6CC6B9C6DA88}" type="presParOf" srcId="{2ADE29E2-903E-49C8-9E49-F14BE19391CA}" destId="{2456CDBF-D6F1-4EB1-A689-7459A3718B1A}" srcOrd="8" destOrd="0" presId="urn:microsoft.com/office/officeart/2005/8/layout/radial6"/>
    <dgm:cxn modelId="{F854AD1C-91EE-42EB-B331-2CB04D64C31A}" type="presParOf" srcId="{2ADE29E2-903E-49C8-9E49-F14BE19391CA}" destId="{43B816EC-CA37-451C-A1C9-68E79B67EBA1}" srcOrd="9" destOrd="0" presId="urn:microsoft.com/office/officeart/2005/8/layout/radial6"/>
    <dgm:cxn modelId="{D946932E-3BAB-4E82-8A9E-AFF7F62A0FD1}" type="presParOf" srcId="{2ADE29E2-903E-49C8-9E49-F14BE19391CA}" destId="{7FA42BB9-13DC-4708-A69B-8CA5EEA3BE63}" srcOrd="10" destOrd="0" presId="urn:microsoft.com/office/officeart/2005/8/layout/radial6"/>
    <dgm:cxn modelId="{299A890A-CACF-45DC-BC75-11067E461E3E}" type="presParOf" srcId="{2ADE29E2-903E-49C8-9E49-F14BE19391CA}" destId="{2B4101CC-278A-441E-B9AF-A8925A3A1312}" srcOrd="11" destOrd="0" presId="urn:microsoft.com/office/officeart/2005/8/layout/radial6"/>
    <dgm:cxn modelId="{0903D440-03A7-4684-8990-E4AA02638567}" type="presParOf" srcId="{2ADE29E2-903E-49C8-9E49-F14BE19391CA}" destId="{D5D24568-37C4-4828-AD26-CE4B388987F4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4035BE-D854-47AD-9631-F37B18A4660C}" type="doc">
      <dgm:prSet loTypeId="urn:microsoft.com/office/officeart/2005/8/layout/bProcess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ZA"/>
        </a:p>
      </dgm:t>
    </dgm:pt>
    <dgm:pt modelId="{7CEB797A-9B41-4E2E-B44A-B9A428C6CF12}">
      <dgm:prSet phldrT="[Text]"/>
      <dgm:spPr/>
      <dgm:t>
        <a:bodyPr/>
        <a:lstStyle/>
        <a:p>
          <a:r>
            <a:rPr lang="en-US" b="1" dirty="0"/>
            <a:t>1. SELF- APPRAISAL BY THE EDUCATOR - </a:t>
          </a:r>
          <a:endParaRPr lang="en-ZA" dirty="0"/>
        </a:p>
      </dgm:t>
    </dgm:pt>
    <dgm:pt modelId="{3DE030F1-041E-4361-B9EB-7DEE98B5F519}" type="parTrans" cxnId="{49506A57-822B-4B50-88E0-6F2EDD50561F}">
      <dgm:prSet/>
      <dgm:spPr/>
      <dgm:t>
        <a:bodyPr/>
        <a:lstStyle/>
        <a:p>
          <a:endParaRPr lang="en-ZA"/>
        </a:p>
      </dgm:t>
    </dgm:pt>
    <dgm:pt modelId="{E2AED26A-05F0-4AF7-A13A-682F232D5C59}" type="sibTrans" cxnId="{49506A57-822B-4B50-88E0-6F2EDD50561F}">
      <dgm:prSet/>
      <dgm:spPr/>
      <dgm:t>
        <a:bodyPr/>
        <a:lstStyle/>
        <a:p>
          <a:endParaRPr lang="en-ZA"/>
        </a:p>
      </dgm:t>
    </dgm:pt>
    <dgm:pt modelId="{03227A04-728A-48BE-A36F-90355C318500}">
      <dgm:prSet/>
      <dgm:spPr/>
      <dgm:t>
        <a:bodyPr/>
        <a:lstStyle/>
        <a:p>
          <a:r>
            <a:rPr lang="en-ZA" b="1"/>
            <a:t>2. PRE-APPRAISAL DISCUSSION</a:t>
          </a:r>
          <a:endParaRPr lang="en-ZA" dirty="0"/>
        </a:p>
      </dgm:t>
    </dgm:pt>
    <dgm:pt modelId="{41C583BE-A56D-4549-9268-C1540627A000}" type="parTrans" cxnId="{7EE7257F-D104-4D0C-A225-9E5083C781D9}">
      <dgm:prSet/>
      <dgm:spPr/>
      <dgm:t>
        <a:bodyPr/>
        <a:lstStyle/>
        <a:p>
          <a:endParaRPr lang="en-ZA"/>
        </a:p>
      </dgm:t>
    </dgm:pt>
    <dgm:pt modelId="{81358221-B480-4938-A160-2FDD211EE670}" type="sibTrans" cxnId="{7EE7257F-D104-4D0C-A225-9E5083C781D9}">
      <dgm:prSet/>
      <dgm:spPr/>
      <dgm:t>
        <a:bodyPr/>
        <a:lstStyle/>
        <a:p>
          <a:endParaRPr lang="en-ZA"/>
        </a:p>
      </dgm:t>
    </dgm:pt>
    <dgm:pt modelId="{27449BDD-FC29-4AF1-9F68-F7605937BF58}">
      <dgm:prSet/>
      <dgm:spPr/>
      <dgm:t>
        <a:bodyPr/>
        <a:lstStyle/>
        <a:p>
          <a:r>
            <a:rPr lang="en-US" b="1"/>
            <a:t>3. LESSON OBSERVATION</a:t>
          </a:r>
          <a:endParaRPr lang="en-ZA" dirty="0"/>
        </a:p>
      </dgm:t>
    </dgm:pt>
    <dgm:pt modelId="{91DB99B2-7C0A-4AA0-B727-3F757998BD2F}" type="parTrans" cxnId="{D24469FF-1B7B-4100-8FBD-FFC1884B8643}">
      <dgm:prSet/>
      <dgm:spPr/>
      <dgm:t>
        <a:bodyPr/>
        <a:lstStyle/>
        <a:p>
          <a:endParaRPr lang="en-ZA"/>
        </a:p>
      </dgm:t>
    </dgm:pt>
    <dgm:pt modelId="{AE796674-CB22-40CA-8750-DC0D4E1DEB2D}" type="sibTrans" cxnId="{D24469FF-1B7B-4100-8FBD-FFC1884B8643}">
      <dgm:prSet/>
      <dgm:spPr/>
      <dgm:t>
        <a:bodyPr/>
        <a:lstStyle/>
        <a:p>
          <a:endParaRPr lang="en-ZA"/>
        </a:p>
      </dgm:t>
    </dgm:pt>
    <dgm:pt modelId="{FDD8D9B7-B79B-49F6-B7C2-B097722298A2}">
      <dgm:prSet/>
      <dgm:spPr/>
      <dgm:t>
        <a:bodyPr/>
        <a:lstStyle/>
        <a:p>
          <a:r>
            <a:rPr lang="en-US" b="1" dirty="0"/>
            <a:t>4. POST APPRAISAL DISCUSSION</a:t>
          </a:r>
        </a:p>
      </dgm:t>
    </dgm:pt>
    <dgm:pt modelId="{F0D8A5CD-D504-478B-BE5C-5061EF143B23}" type="parTrans" cxnId="{2282AA9F-528E-441F-A822-A60094E8041B}">
      <dgm:prSet/>
      <dgm:spPr/>
      <dgm:t>
        <a:bodyPr/>
        <a:lstStyle/>
        <a:p>
          <a:endParaRPr lang="en-ZA"/>
        </a:p>
      </dgm:t>
    </dgm:pt>
    <dgm:pt modelId="{64DFDD0A-27EF-4D6E-A70B-7E3A8F93D64B}" type="sibTrans" cxnId="{2282AA9F-528E-441F-A822-A60094E8041B}">
      <dgm:prSet/>
      <dgm:spPr/>
      <dgm:t>
        <a:bodyPr/>
        <a:lstStyle/>
        <a:p>
          <a:endParaRPr lang="en-ZA"/>
        </a:p>
      </dgm:t>
    </dgm:pt>
    <dgm:pt modelId="{0325330D-6823-4AD1-A0CF-840D5F516F99}">
      <dgm:prSet/>
      <dgm:spPr/>
      <dgm:t>
        <a:bodyPr/>
        <a:lstStyle/>
        <a:p>
          <a:r>
            <a:rPr lang="en-ZA" b="1" dirty="0"/>
            <a:t>5. COMPLETION OF APPRAISAL DOCUMENTS </a:t>
          </a:r>
        </a:p>
      </dgm:t>
    </dgm:pt>
    <dgm:pt modelId="{9E3E1DCF-D1E2-47A8-8A9C-82969F3E57D7}" type="parTrans" cxnId="{88131B4B-03DE-422C-80BF-CC6FAEF8B36F}">
      <dgm:prSet/>
      <dgm:spPr/>
      <dgm:t>
        <a:bodyPr/>
        <a:lstStyle/>
        <a:p>
          <a:endParaRPr lang="en-ZA"/>
        </a:p>
      </dgm:t>
    </dgm:pt>
    <dgm:pt modelId="{552F1F70-FA37-4CAD-BFBB-2B0E0F777C8F}" type="sibTrans" cxnId="{88131B4B-03DE-422C-80BF-CC6FAEF8B36F}">
      <dgm:prSet/>
      <dgm:spPr/>
      <dgm:t>
        <a:bodyPr/>
        <a:lstStyle/>
        <a:p>
          <a:endParaRPr lang="en-ZA"/>
        </a:p>
      </dgm:t>
    </dgm:pt>
    <dgm:pt modelId="{024F27EF-B2D1-4131-841A-BD6586A22E8C}" type="pres">
      <dgm:prSet presAssocID="{F64035BE-D854-47AD-9631-F37B18A4660C}" presName="diagram" presStyleCnt="0">
        <dgm:presLayoutVars>
          <dgm:dir/>
          <dgm:resizeHandles/>
        </dgm:presLayoutVars>
      </dgm:prSet>
      <dgm:spPr/>
    </dgm:pt>
    <dgm:pt modelId="{3C37FA2D-5849-423F-A8AE-DA480A453B1D}" type="pres">
      <dgm:prSet presAssocID="{7CEB797A-9B41-4E2E-B44A-B9A428C6CF12}" presName="firstNode" presStyleLbl="node1" presStyleIdx="0" presStyleCnt="5">
        <dgm:presLayoutVars>
          <dgm:bulletEnabled val="1"/>
        </dgm:presLayoutVars>
      </dgm:prSet>
      <dgm:spPr/>
    </dgm:pt>
    <dgm:pt modelId="{B204FACC-BACD-4827-BB92-2481A6652315}" type="pres">
      <dgm:prSet presAssocID="{E2AED26A-05F0-4AF7-A13A-682F232D5C59}" presName="sibTrans" presStyleLbl="sibTrans2D1" presStyleIdx="0" presStyleCnt="4"/>
      <dgm:spPr/>
    </dgm:pt>
    <dgm:pt modelId="{1355DCEE-D738-43EB-B40A-556A9C28EB9E}" type="pres">
      <dgm:prSet presAssocID="{03227A04-728A-48BE-A36F-90355C318500}" presName="middleNode" presStyleCnt="0"/>
      <dgm:spPr/>
    </dgm:pt>
    <dgm:pt modelId="{05967FFF-FE33-4156-97FA-029A6240829F}" type="pres">
      <dgm:prSet presAssocID="{03227A04-728A-48BE-A36F-90355C318500}" presName="padding" presStyleLbl="node1" presStyleIdx="0" presStyleCnt="5"/>
      <dgm:spPr/>
    </dgm:pt>
    <dgm:pt modelId="{1DDBDA13-F1C2-4B2E-8DFE-18F788A971A2}" type="pres">
      <dgm:prSet presAssocID="{03227A04-728A-48BE-A36F-90355C318500}" presName="shape" presStyleLbl="node1" presStyleIdx="1" presStyleCnt="5" custScaleX="148377" custScaleY="156404">
        <dgm:presLayoutVars>
          <dgm:bulletEnabled val="1"/>
        </dgm:presLayoutVars>
      </dgm:prSet>
      <dgm:spPr/>
    </dgm:pt>
    <dgm:pt modelId="{BFEC0D92-52C1-4267-AC6A-F3B8AE36CDF3}" type="pres">
      <dgm:prSet presAssocID="{81358221-B480-4938-A160-2FDD211EE670}" presName="sibTrans" presStyleLbl="sibTrans2D1" presStyleIdx="1" presStyleCnt="4"/>
      <dgm:spPr/>
    </dgm:pt>
    <dgm:pt modelId="{3CDDC5B4-CBC6-48ED-92C1-92319852BF3C}" type="pres">
      <dgm:prSet presAssocID="{27449BDD-FC29-4AF1-9F68-F7605937BF58}" presName="middleNode" presStyleCnt="0"/>
      <dgm:spPr/>
    </dgm:pt>
    <dgm:pt modelId="{347E7BEB-35EE-4D8D-AE95-C9A3735E31B2}" type="pres">
      <dgm:prSet presAssocID="{27449BDD-FC29-4AF1-9F68-F7605937BF58}" presName="padding" presStyleLbl="node1" presStyleIdx="1" presStyleCnt="5"/>
      <dgm:spPr/>
    </dgm:pt>
    <dgm:pt modelId="{84B33EF4-C18C-4E2B-AC4F-5FAFFE366743}" type="pres">
      <dgm:prSet presAssocID="{27449BDD-FC29-4AF1-9F68-F7605937BF58}" presName="shape" presStyleLbl="node1" presStyleIdx="2" presStyleCnt="5" custScaleX="157047" custScaleY="156233">
        <dgm:presLayoutVars>
          <dgm:bulletEnabled val="1"/>
        </dgm:presLayoutVars>
      </dgm:prSet>
      <dgm:spPr/>
    </dgm:pt>
    <dgm:pt modelId="{9545145C-2DB4-496D-9912-D976B884223E}" type="pres">
      <dgm:prSet presAssocID="{AE796674-CB22-40CA-8750-DC0D4E1DEB2D}" presName="sibTrans" presStyleLbl="sibTrans2D1" presStyleIdx="2" presStyleCnt="4"/>
      <dgm:spPr/>
    </dgm:pt>
    <dgm:pt modelId="{A5D6E2FA-5581-4333-B787-3A4CB99B9C27}" type="pres">
      <dgm:prSet presAssocID="{FDD8D9B7-B79B-49F6-B7C2-B097722298A2}" presName="middleNode" presStyleCnt="0"/>
      <dgm:spPr/>
    </dgm:pt>
    <dgm:pt modelId="{D20B1864-8EED-48F8-BA4A-08B32937DFD5}" type="pres">
      <dgm:prSet presAssocID="{FDD8D9B7-B79B-49F6-B7C2-B097722298A2}" presName="padding" presStyleLbl="node1" presStyleIdx="2" presStyleCnt="5"/>
      <dgm:spPr/>
    </dgm:pt>
    <dgm:pt modelId="{EBF7D3CE-EC34-4CF1-91D7-7DC61BFB53FE}" type="pres">
      <dgm:prSet presAssocID="{FDD8D9B7-B79B-49F6-B7C2-B097722298A2}" presName="shape" presStyleLbl="node1" presStyleIdx="3" presStyleCnt="5" custScaleX="146041" custScaleY="150015">
        <dgm:presLayoutVars>
          <dgm:bulletEnabled val="1"/>
        </dgm:presLayoutVars>
      </dgm:prSet>
      <dgm:spPr/>
    </dgm:pt>
    <dgm:pt modelId="{1F55C4C1-B688-406F-BA1C-66C4A1B76BDB}" type="pres">
      <dgm:prSet presAssocID="{64DFDD0A-27EF-4D6E-A70B-7E3A8F93D64B}" presName="sibTrans" presStyleLbl="sibTrans2D1" presStyleIdx="3" presStyleCnt="4"/>
      <dgm:spPr/>
    </dgm:pt>
    <dgm:pt modelId="{15E76674-E929-43ED-8DE2-74688F56E2D4}" type="pres">
      <dgm:prSet presAssocID="{0325330D-6823-4AD1-A0CF-840D5F516F99}" presName="lastNode" presStyleLbl="node1" presStyleIdx="4" presStyleCnt="5">
        <dgm:presLayoutVars>
          <dgm:bulletEnabled val="1"/>
        </dgm:presLayoutVars>
      </dgm:prSet>
      <dgm:spPr/>
    </dgm:pt>
  </dgm:ptLst>
  <dgm:cxnLst>
    <dgm:cxn modelId="{7BF47F0C-2270-43C3-BF1D-CB382059F4B6}" type="presOf" srcId="{03227A04-728A-48BE-A36F-90355C318500}" destId="{1DDBDA13-F1C2-4B2E-8DFE-18F788A971A2}" srcOrd="0" destOrd="0" presId="urn:microsoft.com/office/officeart/2005/8/layout/bProcess2"/>
    <dgm:cxn modelId="{798E8932-6EF6-45D6-97C8-BD584C2A753D}" type="presOf" srcId="{27449BDD-FC29-4AF1-9F68-F7605937BF58}" destId="{84B33EF4-C18C-4E2B-AC4F-5FAFFE366743}" srcOrd="0" destOrd="0" presId="urn:microsoft.com/office/officeart/2005/8/layout/bProcess2"/>
    <dgm:cxn modelId="{23F21539-9C5B-482D-A18E-648ADE430492}" type="presOf" srcId="{F64035BE-D854-47AD-9631-F37B18A4660C}" destId="{024F27EF-B2D1-4131-841A-BD6586A22E8C}" srcOrd="0" destOrd="0" presId="urn:microsoft.com/office/officeart/2005/8/layout/bProcess2"/>
    <dgm:cxn modelId="{88131B4B-03DE-422C-80BF-CC6FAEF8B36F}" srcId="{F64035BE-D854-47AD-9631-F37B18A4660C}" destId="{0325330D-6823-4AD1-A0CF-840D5F516F99}" srcOrd="4" destOrd="0" parTransId="{9E3E1DCF-D1E2-47A8-8A9C-82969F3E57D7}" sibTransId="{552F1F70-FA37-4CAD-BFBB-2B0E0F777C8F}"/>
    <dgm:cxn modelId="{FBBF7E72-B9FD-4514-B23E-405FD74E0944}" type="presOf" srcId="{E2AED26A-05F0-4AF7-A13A-682F232D5C59}" destId="{B204FACC-BACD-4827-BB92-2481A6652315}" srcOrd="0" destOrd="0" presId="urn:microsoft.com/office/officeart/2005/8/layout/bProcess2"/>
    <dgm:cxn modelId="{49506A57-822B-4B50-88E0-6F2EDD50561F}" srcId="{F64035BE-D854-47AD-9631-F37B18A4660C}" destId="{7CEB797A-9B41-4E2E-B44A-B9A428C6CF12}" srcOrd="0" destOrd="0" parTransId="{3DE030F1-041E-4361-B9EB-7DEE98B5F519}" sibTransId="{E2AED26A-05F0-4AF7-A13A-682F232D5C59}"/>
    <dgm:cxn modelId="{E8E7D357-7E0D-4D5B-980C-602E7095FE5F}" type="presOf" srcId="{7CEB797A-9B41-4E2E-B44A-B9A428C6CF12}" destId="{3C37FA2D-5849-423F-A8AE-DA480A453B1D}" srcOrd="0" destOrd="0" presId="urn:microsoft.com/office/officeart/2005/8/layout/bProcess2"/>
    <dgm:cxn modelId="{7EE7257F-D104-4D0C-A225-9E5083C781D9}" srcId="{F64035BE-D854-47AD-9631-F37B18A4660C}" destId="{03227A04-728A-48BE-A36F-90355C318500}" srcOrd="1" destOrd="0" parTransId="{41C583BE-A56D-4549-9268-C1540627A000}" sibTransId="{81358221-B480-4938-A160-2FDD211EE670}"/>
    <dgm:cxn modelId="{5C455698-D601-4A1D-841B-BA96F37008C9}" type="presOf" srcId="{0325330D-6823-4AD1-A0CF-840D5F516F99}" destId="{15E76674-E929-43ED-8DE2-74688F56E2D4}" srcOrd="0" destOrd="0" presId="urn:microsoft.com/office/officeart/2005/8/layout/bProcess2"/>
    <dgm:cxn modelId="{2282AA9F-528E-441F-A822-A60094E8041B}" srcId="{F64035BE-D854-47AD-9631-F37B18A4660C}" destId="{FDD8D9B7-B79B-49F6-B7C2-B097722298A2}" srcOrd="3" destOrd="0" parTransId="{F0D8A5CD-D504-478B-BE5C-5061EF143B23}" sibTransId="{64DFDD0A-27EF-4D6E-A70B-7E3A8F93D64B}"/>
    <dgm:cxn modelId="{11D301C0-669B-4D21-B1F9-E20F4553EEB0}" type="presOf" srcId="{81358221-B480-4938-A160-2FDD211EE670}" destId="{BFEC0D92-52C1-4267-AC6A-F3B8AE36CDF3}" srcOrd="0" destOrd="0" presId="urn:microsoft.com/office/officeart/2005/8/layout/bProcess2"/>
    <dgm:cxn modelId="{D65149D5-94B8-45E8-A875-92E081BDE753}" type="presOf" srcId="{AE796674-CB22-40CA-8750-DC0D4E1DEB2D}" destId="{9545145C-2DB4-496D-9912-D976B884223E}" srcOrd="0" destOrd="0" presId="urn:microsoft.com/office/officeart/2005/8/layout/bProcess2"/>
    <dgm:cxn modelId="{505FAFE6-D2E2-46F9-8CBB-738A39F81CA8}" type="presOf" srcId="{64DFDD0A-27EF-4D6E-A70B-7E3A8F93D64B}" destId="{1F55C4C1-B688-406F-BA1C-66C4A1B76BDB}" srcOrd="0" destOrd="0" presId="urn:microsoft.com/office/officeart/2005/8/layout/bProcess2"/>
    <dgm:cxn modelId="{3A7C54EF-B35E-428D-95E3-2E6886DFD850}" type="presOf" srcId="{FDD8D9B7-B79B-49F6-B7C2-B097722298A2}" destId="{EBF7D3CE-EC34-4CF1-91D7-7DC61BFB53FE}" srcOrd="0" destOrd="0" presId="urn:microsoft.com/office/officeart/2005/8/layout/bProcess2"/>
    <dgm:cxn modelId="{D24469FF-1B7B-4100-8FBD-FFC1884B8643}" srcId="{F64035BE-D854-47AD-9631-F37B18A4660C}" destId="{27449BDD-FC29-4AF1-9F68-F7605937BF58}" srcOrd="2" destOrd="0" parTransId="{91DB99B2-7C0A-4AA0-B727-3F757998BD2F}" sibTransId="{AE796674-CB22-40CA-8750-DC0D4E1DEB2D}"/>
    <dgm:cxn modelId="{58D0B0E4-184C-4793-ACB5-528047D71DA4}" type="presParOf" srcId="{024F27EF-B2D1-4131-841A-BD6586A22E8C}" destId="{3C37FA2D-5849-423F-A8AE-DA480A453B1D}" srcOrd="0" destOrd="0" presId="urn:microsoft.com/office/officeart/2005/8/layout/bProcess2"/>
    <dgm:cxn modelId="{B632DCA1-D3C4-4166-8C26-E3C21B70C9D5}" type="presParOf" srcId="{024F27EF-B2D1-4131-841A-BD6586A22E8C}" destId="{B204FACC-BACD-4827-BB92-2481A6652315}" srcOrd="1" destOrd="0" presId="urn:microsoft.com/office/officeart/2005/8/layout/bProcess2"/>
    <dgm:cxn modelId="{76BE080F-ABF0-404C-AF4B-032D21A3FEA4}" type="presParOf" srcId="{024F27EF-B2D1-4131-841A-BD6586A22E8C}" destId="{1355DCEE-D738-43EB-B40A-556A9C28EB9E}" srcOrd="2" destOrd="0" presId="urn:microsoft.com/office/officeart/2005/8/layout/bProcess2"/>
    <dgm:cxn modelId="{C8B61D6D-292F-4BAF-A1A3-730C4E2DC9DE}" type="presParOf" srcId="{1355DCEE-D738-43EB-B40A-556A9C28EB9E}" destId="{05967FFF-FE33-4156-97FA-029A6240829F}" srcOrd="0" destOrd="0" presId="urn:microsoft.com/office/officeart/2005/8/layout/bProcess2"/>
    <dgm:cxn modelId="{3065E563-86B1-4689-883A-65F6B336E523}" type="presParOf" srcId="{1355DCEE-D738-43EB-B40A-556A9C28EB9E}" destId="{1DDBDA13-F1C2-4B2E-8DFE-18F788A971A2}" srcOrd="1" destOrd="0" presId="urn:microsoft.com/office/officeart/2005/8/layout/bProcess2"/>
    <dgm:cxn modelId="{E780F42F-88EB-48F0-95C0-5B0D461A853C}" type="presParOf" srcId="{024F27EF-B2D1-4131-841A-BD6586A22E8C}" destId="{BFEC0D92-52C1-4267-AC6A-F3B8AE36CDF3}" srcOrd="3" destOrd="0" presId="urn:microsoft.com/office/officeart/2005/8/layout/bProcess2"/>
    <dgm:cxn modelId="{D4B7ED23-C7A7-4F10-BA33-90D4ADCFBF08}" type="presParOf" srcId="{024F27EF-B2D1-4131-841A-BD6586A22E8C}" destId="{3CDDC5B4-CBC6-48ED-92C1-92319852BF3C}" srcOrd="4" destOrd="0" presId="urn:microsoft.com/office/officeart/2005/8/layout/bProcess2"/>
    <dgm:cxn modelId="{41238316-7B12-42CD-A272-EDA88514A8FB}" type="presParOf" srcId="{3CDDC5B4-CBC6-48ED-92C1-92319852BF3C}" destId="{347E7BEB-35EE-4D8D-AE95-C9A3735E31B2}" srcOrd="0" destOrd="0" presId="urn:microsoft.com/office/officeart/2005/8/layout/bProcess2"/>
    <dgm:cxn modelId="{0C82C376-050D-4AB4-88FA-49886569B136}" type="presParOf" srcId="{3CDDC5B4-CBC6-48ED-92C1-92319852BF3C}" destId="{84B33EF4-C18C-4E2B-AC4F-5FAFFE366743}" srcOrd="1" destOrd="0" presId="urn:microsoft.com/office/officeart/2005/8/layout/bProcess2"/>
    <dgm:cxn modelId="{7772485D-BC41-40A1-A4EE-4C52C400F045}" type="presParOf" srcId="{024F27EF-B2D1-4131-841A-BD6586A22E8C}" destId="{9545145C-2DB4-496D-9912-D976B884223E}" srcOrd="5" destOrd="0" presId="urn:microsoft.com/office/officeart/2005/8/layout/bProcess2"/>
    <dgm:cxn modelId="{D299F877-E64A-4EE5-870F-325DBC26F427}" type="presParOf" srcId="{024F27EF-B2D1-4131-841A-BD6586A22E8C}" destId="{A5D6E2FA-5581-4333-B787-3A4CB99B9C27}" srcOrd="6" destOrd="0" presId="urn:microsoft.com/office/officeart/2005/8/layout/bProcess2"/>
    <dgm:cxn modelId="{25D2D620-B17C-413D-B3D5-0FF9FDEE7CF6}" type="presParOf" srcId="{A5D6E2FA-5581-4333-B787-3A4CB99B9C27}" destId="{D20B1864-8EED-48F8-BA4A-08B32937DFD5}" srcOrd="0" destOrd="0" presId="urn:microsoft.com/office/officeart/2005/8/layout/bProcess2"/>
    <dgm:cxn modelId="{A162E2E7-00FD-47A7-8EC8-E2C0470D8E93}" type="presParOf" srcId="{A5D6E2FA-5581-4333-B787-3A4CB99B9C27}" destId="{EBF7D3CE-EC34-4CF1-91D7-7DC61BFB53FE}" srcOrd="1" destOrd="0" presId="urn:microsoft.com/office/officeart/2005/8/layout/bProcess2"/>
    <dgm:cxn modelId="{F84D50E1-3F11-4D4B-B420-980428E131AC}" type="presParOf" srcId="{024F27EF-B2D1-4131-841A-BD6586A22E8C}" destId="{1F55C4C1-B688-406F-BA1C-66C4A1B76BDB}" srcOrd="7" destOrd="0" presId="urn:microsoft.com/office/officeart/2005/8/layout/bProcess2"/>
    <dgm:cxn modelId="{155DBB71-444A-431D-8D6D-32AFC1CC60FE}" type="presParOf" srcId="{024F27EF-B2D1-4131-841A-BD6586A22E8C}" destId="{15E76674-E929-43ED-8DE2-74688F56E2D4}" srcOrd="8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62C490-7938-4764-A35D-22D542366DE6}" type="doc">
      <dgm:prSet loTypeId="urn:microsoft.com/office/officeart/2005/8/layout/radial3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ZA"/>
        </a:p>
      </dgm:t>
    </dgm:pt>
    <dgm:pt modelId="{3E847B2A-C8C4-4F8D-AC26-51E797EB2A56}">
      <dgm:prSet phldrT="[Text]" custT="1"/>
      <dgm:spPr/>
      <dgm:t>
        <a:bodyPr/>
        <a:lstStyle/>
        <a:p>
          <a:r>
            <a:rPr lang="en-ZA" sz="2000" b="1" dirty="0"/>
            <a:t>Educator Appraisals</a:t>
          </a:r>
        </a:p>
      </dgm:t>
    </dgm:pt>
    <dgm:pt modelId="{05333717-38DE-4A40-B5FA-702AAAA794FB}" type="parTrans" cxnId="{04153625-FDB8-4F19-8896-8922A8506505}">
      <dgm:prSet/>
      <dgm:spPr/>
      <dgm:t>
        <a:bodyPr/>
        <a:lstStyle/>
        <a:p>
          <a:endParaRPr lang="en-ZA"/>
        </a:p>
      </dgm:t>
    </dgm:pt>
    <dgm:pt modelId="{F0E86336-34B4-4A6F-8D6C-A48FBF633AAD}" type="sibTrans" cxnId="{04153625-FDB8-4F19-8896-8922A8506505}">
      <dgm:prSet/>
      <dgm:spPr/>
      <dgm:t>
        <a:bodyPr/>
        <a:lstStyle/>
        <a:p>
          <a:endParaRPr lang="en-ZA"/>
        </a:p>
      </dgm:t>
    </dgm:pt>
    <dgm:pt modelId="{E0AB2D97-54B1-46E2-8270-AA5CD7CDD9B4}">
      <dgm:prSet phldrT="[Text]" custT="1"/>
      <dgm:spPr/>
      <dgm:t>
        <a:bodyPr/>
        <a:lstStyle/>
        <a:p>
          <a:r>
            <a:rPr lang="en-ZA" sz="1600" b="1" dirty="0"/>
            <a:t>1. Make it relevant </a:t>
          </a:r>
        </a:p>
      </dgm:t>
    </dgm:pt>
    <dgm:pt modelId="{ED33A23B-CCEE-47EB-986F-BF71FA842DA9}" type="parTrans" cxnId="{2DE1FF9A-BA35-4609-9750-E70645DFFA36}">
      <dgm:prSet/>
      <dgm:spPr/>
      <dgm:t>
        <a:bodyPr/>
        <a:lstStyle/>
        <a:p>
          <a:endParaRPr lang="en-ZA"/>
        </a:p>
      </dgm:t>
    </dgm:pt>
    <dgm:pt modelId="{F11712E9-5BC0-4677-A61F-9D56C77AC0BE}" type="sibTrans" cxnId="{2DE1FF9A-BA35-4609-9750-E70645DFFA36}">
      <dgm:prSet/>
      <dgm:spPr/>
      <dgm:t>
        <a:bodyPr/>
        <a:lstStyle/>
        <a:p>
          <a:endParaRPr lang="en-ZA"/>
        </a:p>
      </dgm:t>
    </dgm:pt>
    <dgm:pt modelId="{36802CF2-3E79-4602-A164-656EA51F947A}">
      <dgm:prSet phldrT="[Text]" custT="1"/>
      <dgm:spPr/>
      <dgm:t>
        <a:bodyPr/>
        <a:lstStyle/>
        <a:p>
          <a:r>
            <a:rPr lang="en-ZA" sz="1600" b="1" dirty="0"/>
            <a:t>2. Encourage ownership and preparation – it must not be done to the educator – but with them </a:t>
          </a:r>
        </a:p>
      </dgm:t>
    </dgm:pt>
    <dgm:pt modelId="{32689B66-58D9-457D-8A7D-24755FA6FCBA}" type="parTrans" cxnId="{019DA5CE-188A-4BAB-BCBA-E79B5F0AC9BC}">
      <dgm:prSet/>
      <dgm:spPr/>
      <dgm:t>
        <a:bodyPr/>
        <a:lstStyle/>
        <a:p>
          <a:endParaRPr lang="en-ZA"/>
        </a:p>
      </dgm:t>
    </dgm:pt>
    <dgm:pt modelId="{01A75DA7-7DD9-49C9-9BFA-6694C301BAFD}" type="sibTrans" cxnId="{019DA5CE-188A-4BAB-BCBA-E79B5F0AC9BC}">
      <dgm:prSet/>
      <dgm:spPr/>
      <dgm:t>
        <a:bodyPr/>
        <a:lstStyle/>
        <a:p>
          <a:endParaRPr lang="en-ZA"/>
        </a:p>
      </dgm:t>
    </dgm:pt>
    <dgm:pt modelId="{BB09F376-E37A-4197-BC2D-2354D5D27DDA}">
      <dgm:prSet phldrT="[Text]" custT="1"/>
      <dgm:spPr/>
      <dgm:t>
        <a:bodyPr/>
        <a:lstStyle/>
        <a:p>
          <a:r>
            <a:rPr lang="en-ZA" sz="1600" b="1" dirty="0"/>
            <a:t>3. Educators do so much – seen and unseen- we must recognise all their work </a:t>
          </a:r>
        </a:p>
      </dgm:t>
    </dgm:pt>
    <dgm:pt modelId="{F58BA208-9863-44C8-A997-4383604EB41A}" type="parTrans" cxnId="{8B0C5366-814F-4196-910C-4A21F2806BD1}">
      <dgm:prSet/>
      <dgm:spPr/>
      <dgm:t>
        <a:bodyPr/>
        <a:lstStyle/>
        <a:p>
          <a:endParaRPr lang="en-ZA"/>
        </a:p>
      </dgm:t>
    </dgm:pt>
    <dgm:pt modelId="{7999F274-3AE5-4CC9-8DB2-5A84131B6D47}" type="sibTrans" cxnId="{8B0C5366-814F-4196-910C-4A21F2806BD1}">
      <dgm:prSet/>
      <dgm:spPr/>
      <dgm:t>
        <a:bodyPr/>
        <a:lstStyle/>
        <a:p>
          <a:endParaRPr lang="en-ZA"/>
        </a:p>
      </dgm:t>
    </dgm:pt>
    <dgm:pt modelId="{D53A83C6-0468-4392-8CF2-CD9B424F313F}">
      <dgm:prSet phldrT="[Text]" custT="1"/>
      <dgm:spPr/>
      <dgm:t>
        <a:bodyPr/>
        <a:lstStyle/>
        <a:p>
          <a:r>
            <a:rPr lang="en-ZA" sz="1600" b="1" dirty="0"/>
            <a:t>4. Appraisal is an ongoing process for growth and lifelong learning</a:t>
          </a:r>
        </a:p>
      </dgm:t>
    </dgm:pt>
    <dgm:pt modelId="{92F1A7DC-A367-40D4-93CB-DAE9C87461E4}" type="parTrans" cxnId="{8A4185C2-AD91-4DC6-808E-2A8A36751DD6}">
      <dgm:prSet/>
      <dgm:spPr/>
      <dgm:t>
        <a:bodyPr/>
        <a:lstStyle/>
        <a:p>
          <a:endParaRPr lang="en-ZA"/>
        </a:p>
      </dgm:t>
    </dgm:pt>
    <dgm:pt modelId="{62DD36EF-8776-4634-AA5A-C42270656AEB}" type="sibTrans" cxnId="{8A4185C2-AD91-4DC6-808E-2A8A36751DD6}">
      <dgm:prSet/>
      <dgm:spPr/>
      <dgm:t>
        <a:bodyPr/>
        <a:lstStyle/>
        <a:p>
          <a:endParaRPr lang="en-ZA"/>
        </a:p>
      </dgm:t>
    </dgm:pt>
    <dgm:pt modelId="{BBDCAA1A-E5D9-4A88-BA59-FB80FF276930}">
      <dgm:prSet custT="1"/>
      <dgm:spPr/>
      <dgm:t>
        <a:bodyPr/>
        <a:lstStyle/>
        <a:p>
          <a:r>
            <a:rPr lang="en-ZA" sz="1600" b="1" dirty="0"/>
            <a:t>5. Follow up appraisal processes with professional development initiatives </a:t>
          </a:r>
        </a:p>
      </dgm:t>
    </dgm:pt>
    <dgm:pt modelId="{EB702264-AB8A-4F10-818E-FCC18A65C0BE}" type="parTrans" cxnId="{EE730F1E-14B4-4A0B-AE8A-9CA44F1DC8A6}">
      <dgm:prSet/>
      <dgm:spPr/>
      <dgm:t>
        <a:bodyPr/>
        <a:lstStyle/>
        <a:p>
          <a:endParaRPr lang="en-ZA"/>
        </a:p>
      </dgm:t>
    </dgm:pt>
    <dgm:pt modelId="{361A1A86-5F7C-4F83-8226-F6E39E0EE826}" type="sibTrans" cxnId="{EE730F1E-14B4-4A0B-AE8A-9CA44F1DC8A6}">
      <dgm:prSet/>
      <dgm:spPr/>
      <dgm:t>
        <a:bodyPr/>
        <a:lstStyle/>
        <a:p>
          <a:endParaRPr lang="en-ZA"/>
        </a:p>
      </dgm:t>
    </dgm:pt>
    <dgm:pt modelId="{CA22BCB7-80CC-46C5-AAF5-1033D67C0E90}" type="pres">
      <dgm:prSet presAssocID="{E362C490-7938-4764-A35D-22D542366DE6}" presName="composite" presStyleCnt="0">
        <dgm:presLayoutVars>
          <dgm:chMax val="1"/>
          <dgm:dir/>
          <dgm:resizeHandles val="exact"/>
        </dgm:presLayoutVars>
      </dgm:prSet>
      <dgm:spPr/>
    </dgm:pt>
    <dgm:pt modelId="{FC68D24A-DEC2-44C0-90FB-53721B544E80}" type="pres">
      <dgm:prSet presAssocID="{E362C490-7938-4764-A35D-22D542366DE6}" presName="radial" presStyleCnt="0">
        <dgm:presLayoutVars>
          <dgm:animLvl val="ctr"/>
        </dgm:presLayoutVars>
      </dgm:prSet>
      <dgm:spPr/>
    </dgm:pt>
    <dgm:pt modelId="{4C3BF3EB-40E2-40BC-90B3-119720C50E0C}" type="pres">
      <dgm:prSet presAssocID="{3E847B2A-C8C4-4F8D-AC26-51E797EB2A56}" presName="centerShape" presStyleLbl="vennNode1" presStyleIdx="0" presStyleCnt="6"/>
      <dgm:spPr/>
    </dgm:pt>
    <dgm:pt modelId="{BE2AA64E-3A52-40F0-B6B4-1FF9CE721919}" type="pres">
      <dgm:prSet presAssocID="{E0AB2D97-54B1-46E2-8270-AA5CD7CDD9B4}" presName="node" presStyleLbl="vennNode1" presStyleIdx="1" presStyleCnt="6" custScaleX="127308" custScaleY="118561">
        <dgm:presLayoutVars>
          <dgm:bulletEnabled val="1"/>
        </dgm:presLayoutVars>
      </dgm:prSet>
      <dgm:spPr/>
    </dgm:pt>
    <dgm:pt modelId="{69E38B11-C73E-48EC-93F0-FA166AAE0787}" type="pres">
      <dgm:prSet presAssocID="{36802CF2-3E79-4602-A164-656EA51F947A}" presName="node" presStyleLbl="vennNode1" presStyleIdx="2" presStyleCnt="6" custScaleX="146357" custScaleY="132416">
        <dgm:presLayoutVars>
          <dgm:bulletEnabled val="1"/>
        </dgm:presLayoutVars>
      </dgm:prSet>
      <dgm:spPr/>
    </dgm:pt>
    <dgm:pt modelId="{216AAC6C-50B4-44F3-A3B7-53A5EAABD17D}" type="pres">
      <dgm:prSet presAssocID="{BB09F376-E37A-4197-BC2D-2354D5D27DDA}" presName="node" presStyleLbl="vennNode1" presStyleIdx="3" presStyleCnt="6" custScaleX="134688" custScaleY="132606" custRadScaleRad="109268" custRadScaleInc="-6379">
        <dgm:presLayoutVars>
          <dgm:bulletEnabled val="1"/>
        </dgm:presLayoutVars>
      </dgm:prSet>
      <dgm:spPr/>
    </dgm:pt>
    <dgm:pt modelId="{8BD09DE7-F7E0-46C0-9784-45B817B1AC21}" type="pres">
      <dgm:prSet presAssocID="{D53A83C6-0468-4392-8CF2-CD9B424F313F}" presName="node" presStyleLbl="vennNode1" presStyleIdx="4" presStyleCnt="6" custScaleX="137228" custScaleY="128273" custRadScaleRad="110265" custRadScaleInc="5365">
        <dgm:presLayoutVars>
          <dgm:bulletEnabled val="1"/>
        </dgm:presLayoutVars>
      </dgm:prSet>
      <dgm:spPr/>
    </dgm:pt>
    <dgm:pt modelId="{2998F427-9099-4B85-A28A-DA1024B9AAB8}" type="pres">
      <dgm:prSet presAssocID="{BBDCAA1A-E5D9-4A88-BA59-FB80FF276930}" presName="node" presStyleLbl="vennNode1" presStyleIdx="5" presStyleCnt="6" custScaleX="148897" custScaleY="132416">
        <dgm:presLayoutVars>
          <dgm:bulletEnabled val="1"/>
        </dgm:presLayoutVars>
      </dgm:prSet>
      <dgm:spPr/>
    </dgm:pt>
  </dgm:ptLst>
  <dgm:cxnLst>
    <dgm:cxn modelId="{38D87C0D-3366-4DA0-8CDE-A8BD452E0DC0}" type="presOf" srcId="{36802CF2-3E79-4602-A164-656EA51F947A}" destId="{69E38B11-C73E-48EC-93F0-FA166AAE0787}" srcOrd="0" destOrd="0" presId="urn:microsoft.com/office/officeart/2005/8/layout/radial3"/>
    <dgm:cxn modelId="{13768D1A-DC26-4897-943A-F8B3F3010E0F}" type="presOf" srcId="{BBDCAA1A-E5D9-4A88-BA59-FB80FF276930}" destId="{2998F427-9099-4B85-A28A-DA1024B9AAB8}" srcOrd="0" destOrd="0" presId="urn:microsoft.com/office/officeart/2005/8/layout/radial3"/>
    <dgm:cxn modelId="{EE730F1E-14B4-4A0B-AE8A-9CA44F1DC8A6}" srcId="{3E847B2A-C8C4-4F8D-AC26-51E797EB2A56}" destId="{BBDCAA1A-E5D9-4A88-BA59-FB80FF276930}" srcOrd="4" destOrd="0" parTransId="{EB702264-AB8A-4F10-818E-FCC18A65C0BE}" sibTransId="{361A1A86-5F7C-4F83-8226-F6E39E0EE826}"/>
    <dgm:cxn modelId="{04153625-FDB8-4F19-8896-8922A8506505}" srcId="{E362C490-7938-4764-A35D-22D542366DE6}" destId="{3E847B2A-C8C4-4F8D-AC26-51E797EB2A56}" srcOrd="0" destOrd="0" parTransId="{05333717-38DE-4A40-B5FA-702AAAA794FB}" sibTransId="{F0E86336-34B4-4A6F-8D6C-A48FBF633AAD}"/>
    <dgm:cxn modelId="{ABBEB130-D6BF-496B-BDF7-9F37018E69F4}" type="presOf" srcId="{3E847B2A-C8C4-4F8D-AC26-51E797EB2A56}" destId="{4C3BF3EB-40E2-40BC-90B3-119720C50E0C}" srcOrd="0" destOrd="0" presId="urn:microsoft.com/office/officeart/2005/8/layout/radial3"/>
    <dgm:cxn modelId="{8B0C5366-814F-4196-910C-4A21F2806BD1}" srcId="{3E847B2A-C8C4-4F8D-AC26-51E797EB2A56}" destId="{BB09F376-E37A-4197-BC2D-2354D5D27DDA}" srcOrd="2" destOrd="0" parTransId="{F58BA208-9863-44C8-A997-4383604EB41A}" sibTransId="{7999F274-3AE5-4CC9-8DB2-5A84131B6D47}"/>
    <dgm:cxn modelId="{104D2D75-B065-40F6-A8B4-AE470D8A0C2F}" type="presOf" srcId="{E0AB2D97-54B1-46E2-8270-AA5CD7CDD9B4}" destId="{BE2AA64E-3A52-40F0-B6B4-1FF9CE721919}" srcOrd="0" destOrd="0" presId="urn:microsoft.com/office/officeart/2005/8/layout/radial3"/>
    <dgm:cxn modelId="{208C9857-82D1-4B3E-BADD-C9546F5B14B7}" type="presOf" srcId="{BB09F376-E37A-4197-BC2D-2354D5D27DDA}" destId="{216AAC6C-50B4-44F3-A3B7-53A5EAABD17D}" srcOrd="0" destOrd="0" presId="urn:microsoft.com/office/officeart/2005/8/layout/radial3"/>
    <dgm:cxn modelId="{D0A63999-E180-4B18-BDE5-5F62016C0252}" type="presOf" srcId="{D53A83C6-0468-4392-8CF2-CD9B424F313F}" destId="{8BD09DE7-F7E0-46C0-9784-45B817B1AC21}" srcOrd="0" destOrd="0" presId="urn:microsoft.com/office/officeart/2005/8/layout/radial3"/>
    <dgm:cxn modelId="{2DE1FF9A-BA35-4609-9750-E70645DFFA36}" srcId="{3E847B2A-C8C4-4F8D-AC26-51E797EB2A56}" destId="{E0AB2D97-54B1-46E2-8270-AA5CD7CDD9B4}" srcOrd="0" destOrd="0" parTransId="{ED33A23B-CCEE-47EB-986F-BF71FA842DA9}" sibTransId="{F11712E9-5BC0-4677-A61F-9D56C77AC0BE}"/>
    <dgm:cxn modelId="{8A4185C2-AD91-4DC6-808E-2A8A36751DD6}" srcId="{3E847B2A-C8C4-4F8D-AC26-51E797EB2A56}" destId="{D53A83C6-0468-4392-8CF2-CD9B424F313F}" srcOrd="3" destOrd="0" parTransId="{92F1A7DC-A367-40D4-93CB-DAE9C87461E4}" sibTransId="{62DD36EF-8776-4634-AA5A-C42270656AEB}"/>
    <dgm:cxn modelId="{019DA5CE-188A-4BAB-BCBA-E79B5F0AC9BC}" srcId="{3E847B2A-C8C4-4F8D-AC26-51E797EB2A56}" destId="{36802CF2-3E79-4602-A164-656EA51F947A}" srcOrd="1" destOrd="0" parTransId="{32689B66-58D9-457D-8A7D-24755FA6FCBA}" sibTransId="{01A75DA7-7DD9-49C9-9BFA-6694C301BAFD}"/>
    <dgm:cxn modelId="{3A6B32F4-B642-4825-953D-C242DCA3ED2C}" type="presOf" srcId="{E362C490-7938-4764-A35D-22D542366DE6}" destId="{CA22BCB7-80CC-46C5-AAF5-1033D67C0E90}" srcOrd="0" destOrd="0" presId="urn:microsoft.com/office/officeart/2005/8/layout/radial3"/>
    <dgm:cxn modelId="{31688DCC-00A3-41B9-9568-538C0C4F60CD}" type="presParOf" srcId="{CA22BCB7-80CC-46C5-AAF5-1033D67C0E90}" destId="{FC68D24A-DEC2-44C0-90FB-53721B544E80}" srcOrd="0" destOrd="0" presId="urn:microsoft.com/office/officeart/2005/8/layout/radial3"/>
    <dgm:cxn modelId="{D04A0F41-FF54-4830-A902-3F8E5D3655E2}" type="presParOf" srcId="{FC68D24A-DEC2-44C0-90FB-53721B544E80}" destId="{4C3BF3EB-40E2-40BC-90B3-119720C50E0C}" srcOrd="0" destOrd="0" presId="urn:microsoft.com/office/officeart/2005/8/layout/radial3"/>
    <dgm:cxn modelId="{06A2FF6A-26EB-4C7D-A5C9-327561B85744}" type="presParOf" srcId="{FC68D24A-DEC2-44C0-90FB-53721B544E80}" destId="{BE2AA64E-3A52-40F0-B6B4-1FF9CE721919}" srcOrd="1" destOrd="0" presId="urn:microsoft.com/office/officeart/2005/8/layout/radial3"/>
    <dgm:cxn modelId="{E2EE5F88-D6B8-4080-B939-43AEF1E05939}" type="presParOf" srcId="{FC68D24A-DEC2-44C0-90FB-53721B544E80}" destId="{69E38B11-C73E-48EC-93F0-FA166AAE0787}" srcOrd="2" destOrd="0" presId="urn:microsoft.com/office/officeart/2005/8/layout/radial3"/>
    <dgm:cxn modelId="{9823EB10-36EC-4010-AB3C-F9E9CD7FFF3D}" type="presParOf" srcId="{FC68D24A-DEC2-44C0-90FB-53721B544E80}" destId="{216AAC6C-50B4-44F3-A3B7-53A5EAABD17D}" srcOrd="3" destOrd="0" presId="urn:microsoft.com/office/officeart/2005/8/layout/radial3"/>
    <dgm:cxn modelId="{78B5F39D-8DF6-463E-AE78-D28D0676F47B}" type="presParOf" srcId="{FC68D24A-DEC2-44C0-90FB-53721B544E80}" destId="{8BD09DE7-F7E0-46C0-9784-45B817B1AC21}" srcOrd="4" destOrd="0" presId="urn:microsoft.com/office/officeart/2005/8/layout/radial3"/>
    <dgm:cxn modelId="{C97525EA-A9F4-4403-BD41-EB98DFE37A2E}" type="presParOf" srcId="{FC68D24A-DEC2-44C0-90FB-53721B544E80}" destId="{2998F427-9099-4B85-A28A-DA1024B9AAB8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D24568-37C4-4828-AD26-CE4B388987F4}">
      <dsp:nvSpPr>
        <dsp:cNvPr id="0" name=""/>
        <dsp:cNvSpPr/>
      </dsp:nvSpPr>
      <dsp:spPr>
        <a:xfrm>
          <a:off x="2373658" y="521839"/>
          <a:ext cx="3482283" cy="3482283"/>
        </a:xfrm>
        <a:prstGeom prst="blockArc">
          <a:avLst>
            <a:gd name="adj1" fmla="val 10800000"/>
            <a:gd name="adj2" fmla="val 16200000"/>
            <a:gd name="adj3" fmla="val 4641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3B816EC-CA37-451C-A1C9-68E79B67EBA1}">
      <dsp:nvSpPr>
        <dsp:cNvPr id="0" name=""/>
        <dsp:cNvSpPr/>
      </dsp:nvSpPr>
      <dsp:spPr>
        <a:xfrm>
          <a:off x="2373658" y="521839"/>
          <a:ext cx="3482283" cy="3482283"/>
        </a:xfrm>
        <a:prstGeom prst="blockArc">
          <a:avLst>
            <a:gd name="adj1" fmla="val 5400000"/>
            <a:gd name="adj2" fmla="val 10800000"/>
            <a:gd name="adj3" fmla="val 4641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DC7CB37-D9E4-4097-812D-0EE5A6DBB6CA}">
      <dsp:nvSpPr>
        <dsp:cNvPr id="0" name=""/>
        <dsp:cNvSpPr/>
      </dsp:nvSpPr>
      <dsp:spPr>
        <a:xfrm>
          <a:off x="2373658" y="521839"/>
          <a:ext cx="3482283" cy="3482283"/>
        </a:xfrm>
        <a:prstGeom prst="blockArc">
          <a:avLst>
            <a:gd name="adj1" fmla="val 0"/>
            <a:gd name="adj2" fmla="val 5400000"/>
            <a:gd name="adj3" fmla="val 4641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2F125C1-4F3B-4E31-A4A4-B25EA958AB3A}">
      <dsp:nvSpPr>
        <dsp:cNvPr id="0" name=""/>
        <dsp:cNvSpPr/>
      </dsp:nvSpPr>
      <dsp:spPr>
        <a:xfrm>
          <a:off x="2373658" y="521839"/>
          <a:ext cx="3482283" cy="3482283"/>
        </a:xfrm>
        <a:prstGeom prst="blockArc">
          <a:avLst>
            <a:gd name="adj1" fmla="val 16200000"/>
            <a:gd name="adj2" fmla="val 0"/>
            <a:gd name="adj3" fmla="val 4641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01DD23C-55B4-43A4-9044-0EA25194543C}">
      <dsp:nvSpPr>
        <dsp:cNvPr id="0" name=""/>
        <dsp:cNvSpPr/>
      </dsp:nvSpPr>
      <dsp:spPr>
        <a:xfrm>
          <a:off x="3313137" y="1461318"/>
          <a:ext cx="1603325" cy="160332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700" kern="1200" dirty="0"/>
            <a:t>CPD </a:t>
          </a:r>
          <a:endParaRPr lang="en-ZA" sz="4700" kern="1200" dirty="0"/>
        </a:p>
      </dsp:txBody>
      <dsp:txXfrm>
        <a:off x="3547939" y="1696120"/>
        <a:ext cx="1133721" cy="1133721"/>
      </dsp:txXfrm>
    </dsp:sp>
    <dsp:sp modelId="{2A3DA302-EF45-4209-98D0-60F1002A87AC}">
      <dsp:nvSpPr>
        <dsp:cNvPr id="0" name=""/>
        <dsp:cNvSpPr/>
      </dsp:nvSpPr>
      <dsp:spPr>
        <a:xfrm>
          <a:off x="3553636" y="1079"/>
          <a:ext cx="1122327" cy="112232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Self Appraisal </a:t>
          </a:r>
          <a:endParaRPr lang="en-ZA" sz="1200" kern="1200" dirty="0"/>
        </a:p>
      </dsp:txBody>
      <dsp:txXfrm>
        <a:off x="3717997" y="165440"/>
        <a:ext cx="793605" cy="793605"/>
      </dsp:txXfrm>
    </dsp:sp>
    <dsp:sp modelId="{1D05F80A-3E38-4189-91C5-41D44AF06F62}">
      <dsp:nvSpPr>
        <dsp:cNvPr id="0" name=""/>
        <dsp:cNvSpPr/>
      </dsp:nvSpPr>
      <dsp:spPr>
        <a:xfrm>
          <a:off x="5254373" y="1701817"/>
          <a:ext cx="1122327" cy="112232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Pre- Appraisal Discussion  </a:t>
          </a:r>
          <a:endParaRPr lang="en-ZA" sz="1200" kern="1200" dirty="0"/>
        </a:p>
      </dsp:txBody>
      <dsp:txXfrm>
        <a:off x="5418734" y="1866178"/>
        <a:ext cx="793605" cy="793605"/>
      </dsp:txXfrm>
    </dsp:sp>
    <dsp:sp modelId="{0B3269D5-0BAE-418F-9245-5F379C35658C}">
      <dsp:nvSpPr>
        <dsp:cNvPr id="0" name=""/>
        <dsp:cNvSpPr/>
      </dsp:nvSpPr>
      <dsp:spPr>
        <a:xfrm>
          <a:off x="3553636" y="3402555"/>
          <a:ext cx="1122327" cy="112232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Lesson Observation </a:t>
          </a:r>
          <a:endParaRPr lang="en-ZA" sz="1200" kern="1200" dirty="0"/>
        </a:p>
      </dsp:txBody>
      <dsp:txXfrm>
        <a:off x="3717997" y="3566916"/>
        <a:ext cx="793605" cy="793605"/>
      </dsp:txXfrm>
    </dsp:sp>
    <dsp:sp modelId="{7FA42BB9-13DC-4708-A69B-8CA5EEA3BE63}">
      <dsp:nvSpPr>
        <dsp:cNvPr id="0" name=""/>
        <dsp:cNvSpPr/>
      </dsp:nvSpPr>
      <dsp:spPr>
        <a:xfrm>
          <a:off x="1852898" y="1701817"/>
          <a:ext cx="1122327" cy="112232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Post Appraisal Discussion </a:t>
          </a:r>
          <a:endParaRPr lang="en-ZA" sz="1200" kern="1200" dirty="0"/>
        </a:p>
      </dsp:txBody>
      <dsp:txXfrm>
        <a:off x="2017259" y="1866178"/>
        <a:ext cx="793605" cy="7936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37FA2D-5849-423F-A8AE-DA480A453B1D}">
      <dsp:nvSpPr>
        <dsp:cNvPr id="0" name=""/>
        <dsp:cNvSpPr/>
      </dsp:nvSpPr>
      <dsp:spPr>
        <a:xfrm>
          <a:off x="288617" y="630"/>
          <a:ext cx="1890638" cy="189063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1. SELF- APPRAISAL BY THE EDUCATOR - </a:t>
          </a:r>
          <a:endParaRPr lang="en-ZA" sz="1800" kern="1200" dirty="0"/>
        </a:p>
      </dsp:txBody>
      <dsp:txXfrm>
        <a:off x="565495" y="277508"/>
        <a:ext cx="1336882" cy="1336882"/>
      </dsp:txXfrm>
    </dsp:sp>
    <dsp:sp modelId="{B204FACC-BACD-4827-BB92-2481A6652315}">
      <dsp:nvSpPr>
        <dsp:cNvPr id="0" name=""/>
        <dsp:cNvSpPr/>
      </dsp:nvSpPr>
      <dsp:spPr>
        <a:xfrm rot="10800000">
          <a:off x="903075" y="2056699"/>
          <a:ext cx="661723" cy="350713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DBDA13-F1C2-4B2E-8DFE-18F788A971A2}">
      <dsp:nvSpPr>
        <dsp:cNvPr id="0" name=""/>
        <dsp:cNvSpPr/>
      </dsp:nvSpPr>
      <dsp:spPr>
        <a:xfrm>
          <a:off x="298378" y="2552991"/>
          <a:ext cx="1871116" cy="1972341"/>
        </a:xfrm>
        <a:prstGeom prst="ellipse">
          <a:avLst/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b="1" kern="1200"/>
            <a:t>2. PRE-APPRAISAL DISCUSSION</a:t>
          </a:r>
          <a:endParaRPr lang="en-ZA" sz="1800" kern="1200" dirty="0"/>
        </a:p>
      </dsp:txBody>
      <dsp:txXfrm>
        <a:off x="572397" y="2841834"/>
        <a:ext cx="1323078" cy="1394655"/>
      </dsp:txXfrm>
    </dsp:sp>
    <dsp:sp modelId="{BFEC0D92-52C1-4267-AC6A-F3B8AE36CDF3}">
      <dsp:nvSpPr>
        <dsp:cNvPr id="0" name=""/>
        <dsp:cNvSpPr/>
      </dsp:nvSpPr>
      <dsp:spPr>
        <a:xfrm rot="5401287">
          <a:off x="2326099" y="3364338"/>
          <a:ext cx="661723" cy="350713"/>
        </a:xfrm>
        <a:prstGeom prst="triangle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B33EF4-C18C-4E2B-AC4F-5FAFFE366743}">
      <dsp:nvSpPr>
        <dsp:cNvPr id="0" name=""/>
        <dsp:cNvSpPr/>
      </dsp:nvSpPr>
      <dsp:spPr>
        <a:xfrm>
          <a:off x="3124575" y="2555147"/>
          <a:ext cx="1980449" cy="1970185"/>
        </a:xfrm>
        <a:prstGeom prst="ellipse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3. LESSON OBSERVATION</a:t>
          </a:r>
          <a:endParaRPr lang="en-ZA" sz="1800" kern="1200" dirty="0"/>
        </a:p>
      </dsp:txBody>
      <dsp:txXfrm>
        <a:off x="3414605" y="2843674"/>
        <a:ext cx="1400389" cy="1393131"/>
      </dsp:txXfrm>
    </dsp:sp>
    <dsp:sp modelId="{9545145C-2DB4-496D-9912-D976B884223E}">
      <dsp:nvSpPr>
        <dsp:cNvPr id="0" name=""/>
        <dsp:cNvSpPr/>
      </dsp:nvSpPr>
      <dsp:spPr>
        <a:xfrm>
          <a:off x="3783938" y="2039003"/>
          <a:ext cx="661723" cy="350713"/>
        </a:xfrm>
        <a:prstGeom prst="triangle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F7D3CE-EC34-4CF1-91D7-7DC61BFB53FE}">
      <dsp:nvSpPr>
        <dsp:cNvPr id="0" name=""/>
        <dsp:cNvSpPr/>
      </dsp:nvSpPr>
      <dsp:spPr>
        <a:xfrm>
          <a:off x="3193970" y="1652"/>
          <a:ext cx="1841658" cy="1891772"/>
        </a:xfrm>
        <a:prstGeom prst="ellipse">
          <a:avLst/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4. POST APPRAISAL DISCUSSION</a:t>
          </a:r>
        </a:p>
      </dsp:txBody>
      <dsp:txXfrm>
        <a:off x="3463675" y="278696"/>
        <a:ext cx="1302248" cy="1337684"/>
      </dsp:txXfrm>
    </dsp:sp>
    <dsp:sp modelId="{1F55C4C1-B688-406F-BA1C-66C4A1B76BDB}">
      <dsp:nvSpPr>
        <dsp:cNvPr id="0" name=""/>
        <dsp:cNvSpPr/>
      </dsp:nvSpPr>
      <dsp:spPr>
        <a:xfrm rot="5399323">
          <a:off x="5222050" y="771898"/>
          <a:ext cx="661723" cy="350713"/>
        </a:xfrm>
        <a:prstGeom prst="triangl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E76674-E929-43ED-8DE2-74688F56E2D4}">
      <dsp:nvSpPr>
        <dsp:cNvPr id="0" name=""/>
        <dsp:cNvSpPr/>
      </dsp:nvSpPr>
      <dsp:spPr>
        <a:xfrm>
          <a:off x="6050344" y="1652"/>
          <a:ext cx="1890638" cy="1890638"/>
        </a:xfrm>
        <a:prstGeom prst="ellips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b="1" kern="1200" dirty="0"/>
            <a:t>5. COMPLETION OF APPRAISAL DOCUMENTS </a:t>
          </a:r>
        </a:p>
      </dsp:txBody>
      <dsp:txXfrm>
        <a:off x="6327222" y="278530"/>
        <a:ext cx="1336882" cy="13368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BF3EB-40E2-40BC-90B3-119720C50E0C}">
      <dsp:nvSpPr>
        <dsp:cNvPr id="0" name=""/>
        <dsp:cNvSpPr/>
      </dsp:nvSpPr>
      <dsp:spPr>
        <a:xfrm>
          <a:off x="2674331" y="1165552"/>
          <a:ext cx="2816469" cy="281646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b="1" kern="1200" dirty="0"/>
            <a:t>Educator Appraisals</a:t>
          </a:r>
        </a:p>
      </dsp:txBody>
      <dsp:txXfrm>
        <a:off x="3086793" y="1578014"/>
        <a:ext cx="1991545" cy="1991545"/>
      </dsp:txXfrm>
    </dsp:sp>
    <dsp:sp modelId="{BE2AA64E-3A52-40F0-B6B4-1FF9CE721919}">
      <dsp:nvSpPr>
        <dsp:cNvPr id="0" name=""/>
        <dsp:cNvSpPr/>
      </dsp:nvSpPr>
      <dsp:spPr>
        <a:xfrm>
          <a:off x="3186168" y="-93243"/>
          <a:ext cx="1792795" cy="1669616"/>
        </a:xfrm>
        <a:prstGeom prst="ellipse">
          <a:avLst/>
        </a:prstGeom>
        <a:solidFill>
          <a:schemeClr val="accent4">
            <a:alpha val="50000"/>
            <a:hueOff val="-892954"/>
            <a:satOff val="5380"/>
            <a:lumOff val="4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b="1" kern="1200" dirty="0"/>
            <a:t>1. Make it relevant </a:t>
          </a:r>
        </a:p>
      </dsp:txBody>
      <dsp:txXfrm>
        <a:off x="3448717" y="151267"/>
        <a:ext cx="1267697" cy="1180596"/>
      </dsp:txXfrm>
    </dsp:sp>
    <dsp:sp modelId="{69E38B11-C73E-48EC-93F0-FA166AAE0787}">
      <dsp:nvSpPr>
        <dsp:cNvPr id="0" name=""/>
        <dsp:cNvSpPr/>
      </dsp:nvSpPr>
      <dsp:spPr>
        <a:xfrm>
          <a:off x="4794587" y="1075235"/>
          <a:ext cx="2061049" cy="1864727"/>
        </a:xfrm>
        <a:prstGeom prst="ellipse">
          <a:avLst/>
        </a:prstGeom>
        <a:solidFill>
          <a:schemeClr val="accent4">
            <a:alpha val="50000"/>
            <a:hueOff val="-1785908"/>
            <a:satOff val="10760"/>
            <a:lumOff val="8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b="1" kern="1200" dirty="0"/>
            <a:t>2. Encourage ownership and preparation – it must not be done to the educator – but with them </a:t>
          </a:r>
        </a:p>
      </dsp:txBody>
      <dsp:txXfrm>
        <a:off x="5096421" y="1348318"/>
        <a:ext cx="1457381" cy="1318561"/>
      </dsp:txXfrm>
    </dsp:sp>
    <dsp:sp modelId="{216AAC6C-50B4-44F3-A3B7-53A5EAABD17D}">
      <dsp:nvSpPr>
        <dsp:cNvPr id="0" name=""/>
        <dsp:cNvSpPr/>
      </dsp:nvSpPr>
      <dsp:spPr>
        <a:xfrm>
          <a:off x="4436886" y="3122383"/>
          <a:ext cx="1896722" cy="1867403"/>
        </a:xfrm>
        <a:prstGeom prst="ellipse">
          <a:avLst/>
        </a:prstGeom>
        <a:solidFill>
          <a:schemeClr val="accent4">
            <a:alpha val="50000"/>
            <a:hueOff val="-2678862"/>
            <a:satOff val="16139"/>
            <a:lumOff val="12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b="1" kern="1200" dirty="0"/>
            <a:t>3. Educators do so much – seen and unseen- we must recognise all their work </a:t>
          </a:r>
        </a:p>
      </dsp:txBody>
      <dsp:txXfrm>
        <a:off x="4714655" y="3395858"/>
        <a:ext cx="1341184" cy="1320453"/>
      </dsp:txXfrm>
    </dsp:sp>
    <dsp:sp modelId="{8BD09DE7-F7E0-46C0-9784-45B817B1AC21}">
      <dsp:nvSpPr>
        <dsp:cNvPr id="0" name=""/>
        <dsp:cNvSpPr/>
      </dsp:nvSpPr>
      <dsp:spPr>
        <a:xfrm>
          <a:off x="1821406" y="3152892"/>
          <a:ext cx="1932492" cy="1806384"/>
        </a:xfrm>
        <a:prstGeom prst="ellipse">
          <a:avLst/>
        </a:prstGeom>
        <a:solidFill>
          <a:schemeClr val="accent4">
            <a:alpha val="50000"/>
            <a:hueOff val="-3571816"/>
            <a:satOff val="21519"/>
            <a:lumOff val="1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b="1" kern="1200" dirty="0"/>
            <a:t>4. Appraisal is an ongoing process for growth and lifelong learning</a:t>
          </a:r>
        </a:p>
      </dsp:txBody>
      <dsp:txXfrm>
        <a:off x="2104413" y="3417431"/>
        <a:ext cx="1366478" cy="1277306"/>
      </dsp:txXfrm>
    </dsp:sp>
    <dsp:sp modelId="{2998F427-9099-4B85-A28A-DA1024B9AAB8}">
      <dsp:nvSpPr>
        <dsp:cNvPr id="0" name=""/>
        <dsp:cNvSpPr/>
      </dsp:nvSpPr>
      <dsp:spPr>
        <a:xfrm>
          <a:off x="1291610" y="1075235"/>
          <a:ext cx="2096819" cy="1864727"/>
        </a:xfrm>
        <a:prstGeom prst="ellipse">
          <a:avLst/>
        </a:prstGeom>
        <a:solidFill>
          <a:schemeClr val="accent4">
            <a:alpha val="50000"/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b="1" kern="1200" dirty="0"/>
            <a:t>5. Follow up appraisal processes with professional development initiatives </a:t>
          </a:r>
        </a:p>
      </dsp:txBody>
      <dsp:txXfrm>
        <a:off x="1598682" y="1348318"/>
        <a:ext cx="1482675" cy="13185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8" y="0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2B4E7C-76A2-48F7-915F-A0D9D2587C94}" type="datetimeFigureOut">
              <a:rPr lang="en-ZA" smtClean="0"/>
              <a:t>2022/10/17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35350" y="849313"/>
            <a:ext cx="3057525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8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32135F-9382-45C5-AEAF-08D341D4D0B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41674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In this session we will discuss the following related information …..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0F5CA-1C11-497C-B6CE-097B4D03DAF4}" type="slidenum">
              <a:rPr lang="en-ZA" smtClean="0"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51119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2135F-9382-45C5-AEAF-08D341D4D0BA}" type="slidenum">
              <a:rPr lang="en-ZA" smtClean="0"/>
              <a:t>13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20861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key components are integrated and are on a continuum of implementation- from the development of the principal’s workplan through to the completion of the annual appraisal.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2135F-9382-45C5-AEAF-08D341D4D0BA}" type="slidenum">
              <a:rPr lang="en-ZA" smtClean="0"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06319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 QMS appraisal  process is in its 2</a:t>
            </a:r>
            <a:r>
              <a:rPr lang="en-GB" baseline="30000" dirty="0"/>
              <a:t>nd</a:t>
            </a:r>
            <a:r>
              <a:rPr lang="en-GB" dirty="0"/>
              <a:t> year of implementation for principals , here is what we have learned from our monitoring across provinces : </a:t>
            </a:r>
            <a:endParaRPr lang="en-ZA" dirty="0"/>
          </a:p>
          <a:p>
            <a:endParaRPr lang="en-GB" dirty="0"/>
          </a:p>
          <a:p>
            <a:r>
              <a:rPr lang="en-GB" dirty="0"/>
              <a:t>Read / Summarise points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2135F-9382-45C5-AEAF-08D341D4D0BA}" type="slidenum">
              <a:rPr lang="en-ZA" smtClean="0"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81361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/ summarise points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2135F-9382-45C5-AEAF-08D341D4D0BA}" type="slidenum">
              <a:rPr lang="en-ZA" smtClean="0"/>
              <a:t>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45952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are familiar with these  two formal appraisal process…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2135F-9382-45C5-AEAF-08D341D4D0BA}" type="slidenum">
              <a:rPr lang="en-ZA" smtClean="0"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02646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However, it is important to emphasise that the mid year and annual appraisals are part of a set of INTEGRATED activities that comprise the QMS fir principals and SMNTs.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2135F-9382-45C5-AEAF-08D341D4D0BA}" type="slidenum">
              <a:rPr lang="en-ZA" smtClean="0"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79777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appraisal process must have value for every educator . As such we remind you that we need to …..( Read each point)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2135F-9382-45C5-AEAF-08D341D4D0BA}" type="slidenum">
              <a:rPr lang="en-ZA" smtClean="0"/>
              <a:t>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903888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So , how we build on the systems and processes that are already in place ?  Here are a few Dos and Don’ts to guide us …</a:t>
            </a:r>
            <a:endParaRPr lang="en-ZA" dirty="0"/>
          </a:p>
          <a:p>
            <a:r>
              <a:rPr lang="en-GB" dirty="0"/>
              <a:t>Let’s commit to strengthening the  conduct of the appraisal process with integrity so that the summative evaluation score has meaning and is a true reflection of the educator’s work achieved and helps their professional growth trajectory. </a:t>
            </a:r>
          </a:p>
          <a:p>
            <a:r>
              <a:rPr lang="en-GB" dirty="0"/>
              <a:t>Thank you.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2135F-9382-45C5-AEAF-08D341D4D0BA}" type="slidenum">
              <a:rPr lang="en-ZA" smtClean="0"/>
              <a:t>11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484702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2135F-9382-45C5-AEAF-08D341D4D0BA}" type="slidenum">
              <a:rPr lang="en-ZA" smtClean="0"/>
              <a:t>12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82186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7301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54420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91D56-F3D6-4C57-902C-021CF4EA8EF7}" type="datetimeFigureOut">
              <a:rPr lang="en-ZA" smtClean="0"/>
              <a:t>2022/10/17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59249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91D56-F3D6-4C57-902C-021CF4EA8EF7}" type="datetimeFigureOut">
              <a:rPr lang="en-ZA" smtClean="0"/>
              <a:t>2022/10/17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10363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1440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7074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35147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46379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91D56-F3D6-4C57-902C-021CF4EA8EF7}" type="datetimeFigureOut">
              <a:rPr lang="en-ZA" smtClean="0"/>
              <a:t>2022/10/17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1748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91D56-F3D6-4C57-902C-021CF4EA8EF7}" type="datetimeFigureOut">
              <a:rPr lang="en-ZA" smtClean="0"/>
              <a:t>2022/10/17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24921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91D56-F3D6-4C57-902C-021CF4EA8EF7}" type="datetimeFigureOut">
              <a:rPr lang="en-ZA" smtClean="0"/>
              <a:t>2022/10/17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5031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91D56-F3D6-4C57-902C-021CF4EA8EF7}" type="datetimeFigureOut">
              <a:rPr lang="en-ZA" smtClean="0"/>
              <a:t>2022/10/17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15274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91D56-F3D6-4C57-902C-021CF4EA8EF7}" type="datetimeFigureOut">
              <a:rPr lang="en-ZA" smtClean="0"/>
              <a:t>2022/10/17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0AE55-7E06-4976-960B-3D98813CB3C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81029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4E4A3-9B19-4105-AF31-DA52C10A99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470025"/>
          </a:xfrm>
        </p:spPr>
        <p:txBody>
          <a:bodyPr/>
          <a:lstStyle/>
          <a:p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0"/>
              </a:rPr>
              <a:t>QMS WEBINAR FOR CIRCUIT MANAGERS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BEB68B-F8EC-42CD-92BA-9F2250F3FF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  <a:latin typeface="Tw Cen MT" panose="020B0602020104020603" pitchFamily="34" charset="0"/>
              </a:rPr>
              <a:t>Conducting Appraisals </a:t>
            </a:r>
          </a:p>
          <a:p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MS TEAMS </a:t>
            </a:r>
          </a:p>
          <a:p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19 – 22 October 2022</a:t>
            </a:r>
          </a:p>
          <a:p>
            <a:endParaRPr lang="en-Z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403353-3CAE-412D-A27B-3B4305066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708920"/>
            <a:ext cx="1728003" cy="220469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2387939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ZA" b="1" dirty="0">
                <a:solidFill>
                  <a:srgbClr val="C00000"/>
                </a:solidFill>
                <a:latin typeface="Century Gothic" panose="020B0502020202020204" pitchFamily="34" charset="0"/>
              </a:rPr>
            </a:br>
            <a:r>
              <a:rPr lang="en-ZA" sz="4000" b="1" dirty="0">
                <a:latin typeface="Century Gothic" panose="020B0502020202020204" pitchFamily="34" charset="0"/>
              </a:rPr>
              <a:t>GETTING THE MOST OUT OF EDUCATOR  APPRAISALS</a:t>
            </a:r>
            <a:br>
              <a:rPr lang="en-ZA" b="1" dirty="0"/>
            </a:br>
            <a:endParaRPr lang="en-ZA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EAEBC69-6553-4244-9651-7DAFF0AC8A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9333815"/>
              </p:ext>
            </p:extLst>
          </p:nvPr>
        </p:nvGraphicFramePr>
        <p:xfrm>
          <a:off x="457200" y="1556792"/>
          <a:ext cx="814724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90080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916" y="188640"/>
            <a:ext cx="8229600" cy="327173"/>
          </a:xfrm>
        </p:spPr>
        <p:txBody>
          <a:bodyPr>
            <a:normAutofit fontScale="90000"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DOS AND DONTS OF THE APPRAISALS </a:t>
            </a:r>
            <a:endParaRPr lang="en-ZA" sz="3200" b="1" dirty="0">
              <a:latin typeface="Century Gothic" panose="020B05020202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D8C500F-42FC-451A-BC30-2AFA0B353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528" y="620688"/>
            <a:ext cx="4040188" cy="639763"/>
          </a:xfrm>
        </p:spPr>
        <p:txBody>
          <a:bodyPr>
            <a:noAutofit/>
          </a:bodyPr>
          <a:lstStyle/>
          <a:p>
            <a:pPr algn="ctr"/>
            <a:r>
              <a:rPr lang="en-GB" sz="4000" dirty="0">
                <a:solidFill>
                  <a:srgbClr val="00B050"/>
                </a:solidFill>
              </a:rPr>
              <a:t>DO </a:t>
            </a:r>
            <a:endParaRPr lang="en-ZA" sz="4000" dirty="0">
              <a:solidFill>
                <a:srgbClr val="00B050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26A0675-22E0-441C-A740-C1980DF38E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5536" y="1124744"/>
            <a:ext cx="4040188" cy="4977888"/>
          </a:xfrm>
        </p:spPr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rgbClr val="00B050"/>
                </a:solidFill>
                <a:latin typeface="+mj-lt"/>
              </a:rPr>
              <a:t>Have a management plan to guide your QMS work throughout the year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rgbClr val="00B050"/>
                </a:solidFill>
                <a:latin typeface="+mj-lt"/>
              </a:rPr>
              <a:t>Adhere to the timeframes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rgbClr val="00B050"/>
                </a:solidFill>
                <a:latin typeface="+mj-lt"/>
              </a:rPr>
              <a:t>Be well prepared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rgbClr val="00B050"/>
                </a:solidFill>
                <a:latin typeface="+mj-lt"/>
              </a:rPr>
              <a:t>Be in the classroom to observe a lesson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rgbClr val="00B050"/>
                </a:solidFill>
                <a:latin typeface="+mj-lt"/>
              </a:rPr>
              <a:t>Ensure  accountability by the supervisor  and appraisee for all appraisal activities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ZA" sz="1600" dirty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Provide Remarks on the appraisal instrument as feedback to the appraisee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ZA" sz="1600" dirty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Acknowledge innovation, improvisation, good teaching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ZA" sz="1600" dirty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Identify poor performance and ensure necessary intervention for the appraisee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rgbClr val="00B050"/>
                </a:solidFill>
              </a:rPr>
              <a:t>Monitor correlations between educator scores and learner outcomes at the school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rgbClr val="00B050"/>
                </a:solidFill>
              </a:rPr>
              <a:t>Build a performance management culture </a:t>
            </a:r>
          </a:p>
          <a:p>
            <a:pPr lvl="0">
              <a:buFont typeface="Wingdings" panose="05000000000000000000" pitchFamily="2" charset="2"/>
              <a:buChar char="ü"/>
            </a:pPr>
            <a:endParaRPr lang="en-ZA" sz="16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C20C709-1F35-43FC-94C9-02762F3CBD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83874" y="766923"/>
            <a:ext cx="4041775" cy="639763"/>
          </a:xfrm>
        </p:spPr>
        <p:txBody>
          <a:bodyPr>
            <a:no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DON’T </a:t>
            </a:r>
            <a:endParaRPr lang="en-ZA" sz="4000" dirty="0">
              <a:solidFill>
                <a:srgbClr val="C00000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E3CFEA1-6621-42FE-A347-3725A8577F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1398560"/>
            <a:ext cx="4041775" cy="4910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1600" dirty="0">
                <a:solidFill>
                  <a:srgbClr val="FF0000"/>
                </a:solidFill>
              </a:rPr>
              <a:t>X Promote </a:t>
            </a:r>
            <a:r>
              <a:rPr lang="en-ZA" sz="1700" dirty="0">
                <a:solidFill>
                  <a:srgbClr val="FF0000"/>
                </a:solidFill>
              </a:rPr>
              <a:t>malicious compliance on the QMS </a:t>
            </a:r>
          </a:p>
          <a:p>
            <a:pPr marL="0" indent="0">
              <a:buNone/>
            </a:pPr>
            <a:r>
              <a:rPr lang="en-ZA" sz="1700" dirty="0">
                <a:solidFill>
                  <a:srgbClr val="FF0000"/>
                </a:solidFill>
              </a:rPr>
              <a:t>X Leave out any activities related to the appraisal process </a:t>
            </a:r>
          </a:p>
          <a:p>
            <a:pPr marL="0" indent="0">
              <a:buNone/>
            </a:pPr>
            <a:r>
              <a:rPr lang="en-ZA" sz="1700" dirty="0">
                <a:solidFill>
                  <a:srgbClr val="FF0000"/>
                </a:solidFill>
              </a:rPr>
              <a:t>X Leave the Remarks sections blank on the appraisal instrument </a:t>
            </a:r>
          </a:p>
          <a:p>
            <a:pPr marL="0" indent="0">
              <a:buNone/>
            </a:pPr>
            <a:r>
              <a:rPr lang="en-ZA" sz="1700" dirty="0">
                <a:solidFill>
                  <a:srgbClr val="FF0000"/>
                </a:solidFill>
              </a:rPr>
              <a:t>X  Write remarks that are not related to the ratings selected per Performance Standard </a:t>
            </a:r>
          </a:p>
          <a:p>
            <a:pPr marL="0" indent="0">
              <a:buNone/>
            </a:pPr>
            <a:r>
              <a:rPr lang="en-ZA" sz="1700" dirty="0">
                <a:solidFill>
                  <a:srgbClr val="FF0000"/>
                </a:solidFill>
              </a:rPr>
              <a:t>X Sign an appraisal form that does not have feedback to the appraisee </a:t>
            </a:r>
          </a:p>
          <a:p>
            <a:pPr marL="0" indent="0">
              <a:buNone/>
            </a:pPr>
            <a:r>
              <a:rPr lang="en-ZA" sz="1700" dirty="0">
                <a:solidFill>
                  <a:srgbClr val="FF0000"/>
                </a:solidFill>
              </a:rPr>
              <a:t>X Forget to identify the CPD needs and ensure capacity building for the appraisee </a:t>
            </a: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66288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F08449-652B-48AB-A37A-D247B38BFA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92696"/>
            <a:ext cx="5400599" cy="540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237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5737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D7376-2F7D-4C68-89CF-E2FC50C23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>
                <a:latin typeface="Century Gothic" panose="020B0502020202020204" pitchFamily="34" charset="0"/>
              </a:rPr>
              <a:t>Presentation Outline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7A333-113A-4367-819E-559CC9D30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Key components for the Mid and Annual appraisal of principals </a:t>
            </a:r>
            <a:endParaRPr lang="en-ZA" dirty="0"/>
          </a:p>
          <a:p>
            <a:r>
              <a:rPr lang="en-ZA" dirty="0"/>
              <a:t>Lessons learned from the field </a:t>
            </a:r>
          </a:p>
          <a:p>
            <a:r>
              <a:rPr lang="en-ZA" dirty="0"/>
              <a:t>The Mid &amp; Annual Appraisals</a:t>
            </a:r>
          </a:p>
          <a:p>
            <a:pPr marL="0" indent="0">
              <a:buNone/>
            </a:pPr>
            <a:r>
              <a:rPr lang="en-ZA" dirty="0"/>
              <a:t>       - The inter-related appraisal processes </a:t>
            </a:r>
          </a:p>
          <a:p>
            <a:r>
              <a:rPr lang="en-ZA" dirty="0"/>
              <a:t>Getting the most out of the educator appraisals </a:t>
            </a:r>
          </a:p>
          <a:p>
            <a:r>
              <a:rPr lang="en-ZA" dirty="0"/>
              <a:t>Dos and </a:t>
            </a:r>
            <a:r>
              <a:rPr lang="en-ZA" dirty="0" err="1"/>
              <a:t>Dont’s</a:t>
            </a:r>
            <a:r>
              <a:rPr lang="en-ZA" dirty="0"/>
              <a:t> of the appraisal process </a:t>
            </a:r>
          </a:p>
        </p:txBody>
      </p:sp>
    </p:spTree>
    <p:extLst>
      <p:ext uri="{BB962C8B-B14F-4D97-AF65-F5344CB8AC3E}">
        <p14:creationId xmlns:p14="http://schemas.microsoft.com/office/powerpoint/2010/main" val="1001225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4D3A9-FFCF-4B61-AD33-68F92E5A0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Key Components of the Mid and Annual Appraisal of principals </a:t>
            </a:r>
            <a:endParaRPr lang="en-ZA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891D92F-DF71-4013-BB78-615154A929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87014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61854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7BEBF-E83E-465A-BA45-312E2BFBC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b="1" dirty="0">
                <a:latin typeface="Century Gothic" panose="020B0502020202020204" pitchFamily="34" charset="0"/>
              </a:rPr>
              <a:t>Lessons  from the field: Appraisal of principals  </a:t>
            </a:r>
            <a:endParaRPr lang="en-ZA" sz="3600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34C2F-AEA9-4E1C-9E30-363CBB989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5328592"/>
          </a:xfrm>
        </p:spPr>
        <p:txBody>
          <a:bodyPr>
            <a:normAutofit fontScale="85000" lnSpcReduction="20000"/>
          </a:bodyPr>
          <a:lstStyle/>
          <a:p>
            <a:r>
              <a:rPr lang="en-GB" sz="2400" dirty="0"/>
              <a:t>There were high levels of compliance by principals on the completion of the appraisal instruments.  </a:t>
            </a:r>
          </a:p>
          <a:p>
            <a:r>
              <a:rPr lang="en-GB" sz="2400" dirty="0"/>
              <a:t>The appraisal of principals by Circuit Managers is not consistent in practice- it varied within districts and across provinces. </a:t>
            </a:r>
          </a:p>
          <a:p>
            <a:r>
              <a:rPr lang="en-GB" sz="2400" dirty="0"/>
              <a:t>Little evidence that Circuit Managers used principal’s workplan as the basis of the appraisal process , together with the completed lesson observation instruments. </a:t>
            </a:r>
          </a:p>
          <a:p>
            <a:r>
              <a:rPr lang="en-GB" sz="2400" dirty="0"/>
              <a:t>There is no strong , consistent evidence of completion of pre-appraisal discussions and post appraisal discussion held with principals (templates/ minutes/ records/ reports). </a:t>
            </a:r>
          </a:p>
          <a:p>
            <a:r>
              <a:rPr lang="en-GB" sz="2400" dirty="0"/>
              <a:t>It was observed in one context that the QMS cycle was adapted:  mid-year appraisals were from April and annual appraisals from  August. </a:t>
            </a:r>
          </a:p>
          <a:p>
            <a:r>
              <a:rPr lang="en-GB" sz="2400" dirty="0"/>
              <a:t>In another context , lesson observations were conducted at the end of the 2</a:t>
            </a:r>
            <a:r>
              <a:rPr lang="en-GB" sz="2400" baseline="30000" dirty="0"/>
              <a:t>nd</a:t>
            </a:r>
            <a:r>
              <a:rPr lang="en-GB" sz="2400" dirty="0"/>
              <a:t> term and  mid-year appraisals at the beginning of the 3</a:t>
            </a:r>
            <a:r>
              <a:rPr lang="en-GB" sz="2400" baseline="30000" dirty="0"/>
              <a:t>rd</a:t>
            </a:r>
            <a:r>
              <a:rPr lang="en-GB" sz="2400" dirty="0"/>
              <a:t> term. </a:t>
            </a:r>
          </a:p>
          <a:p>
            <a:r>
              <a:rPr lang="en-GB" sz="2400" dirty="0"/>
              <a:t>Onsite , authentic lesson observation is a challenge due the capacity of circuit managers , vacancies , number of principals per circuit / caretaking of circuits.</a:t>
            </a:r>
          </a:p>
          <a:p>
            <a:r>
              <a:rPr lang="en-GB" sz="2400" dirty="0"/>
              <a:t>Circuit Managers may not be subject specialists- consequently ,completion of lesson observation report and appraisal instruments not done well.</a:t>
            </a:r>
          </a:p>
        </p:txBody>
      </p:sp>
    </p:spTree>
    <p:extLst>
      <p:ext uri="{BB962C8B-B14F-4D97-AF65-F5344CB8AC3E}">
        <p14:creationId xmlns:p14="http://schemas.microsoft.com/office/powerpoint/2010/main" val="4032465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75F668-47DA-4AF5-B354-B8CB72CE9A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6" t="39551" r="8316" b="8165"/>
          <a:stretch/>
        </p:blipFill>
        <p:spPr>
          <a:xfrm>
            <a:off x="179512" y="548680"/>
            <a:ext cx="6396128" cy="28803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F00758-31E2-4E99-8790-A7FF4EC0CE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" t="29363" r="11686" b="17304"/>
          <a:stretch/>
        </p:blipFill>
        <p:spPr>
          <a:xfrm>
            <a:off x="2555776" y="3573016"/>
            <a:ext cx="6192688" cy="290078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832096F-AAA4-4A92-9D8D-F7E5ABCF4660}"/>
              </a:ext>
            </a:extLst>
          </p:cNvPr>
          <p:cNvSpPr txBox="1"/>
          <p:nvPr/>
        </p:nvSpPr>
        <p:spPr>
          <a:xfrm>
            <a:off x="6804248" y="764704"/>
            <a:ext cx="201622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Mid- Year Remarks by supervisor on Performance Standard 1 : Criterion 1b  on Classroom Teaching is vague/ not adequate and  does not provide justification for the ratings given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969F87-5D7E-4ADA-B606-4E64C7069009}"/>
              </a:ext>
            </a:extLst>
          </p:cNvPr>
          <p:cNvSpPr txBox="1"/>
          <p:nvPr/>
        </p:nvSpPr>
        <p:spPr>
          <a:xfrm>
            <a:off x="683568" y="4221088"/>
            <a:ext cx="18722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 by Supervisor refers to Performance Standard 2 , Criterion 2c only. </a:t>
            </a:r>
          </a:p>
        </p:txBody>
      </p:sp>
      <p:sp>
        <p:nvSpPr>
          <p:cNvPr id="17" name="Arrow: Curved Down 16">
            <a:extLst>
              <a:ext uri="{FF2B5EF4-FFF2-40B4-BE49-F238E27FC236}">
                <a16:creationId xmlns:a16="http://schemas.microsoft.com/office/drawing/2014/main" id="{983D589C-F583-47C2-9CD5-4BC4F355B5C1}"/>
              </a:ext>
            </a:extLst>
          </p:cNvPr>
          <p:cNvSpPr/>
          <p:nvPr/>
        </p:nvSpPr>
        <p:spPr>
          <a:xfrm>
            <a:off x="3203848" y="0"/>
            <a:ext cx="4176464" cy="792088"/>
          </a:xfrm>
          <a:prstGeom prst="curvedDownArrow">
            <a:avLst>
              <a:gd name="adj1" fmla="val 22446"/>
              <a:gd name="adj2" fmla="val 50000"/>
              <a:gd name="adj3" fmla="val 25000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sp>
        <p:nvSpPr>
          <p:cNvPr id="19" name="Arrow: Curved Up 18">
            <a:extLst>
              <a:ext uri="{FF2B5EF4-FFF2-40B4-BE49-F238E27FC236}">
                <a16:creationId xmlns:a16="http://schemas.microsoft.com/office/drawing/2014/main" id="{F1018BC5-15DA-4FE0-8B89-CCAD26577D8D}"/>
              </a:ext>
            </a:extLst>
          </p:cNvPr>
          <p:cNvSpPr/>
          <p:nvPr/>
        </p:nvSpPr>
        <p:spPr>
          <a:xfrm>
            <a:off x="899592" y="5661248"/>
            <a:ext cx="4176464" cy="648072"/>
          </a:xfrm>
          <a:prstGeom prst="curvedUpArrow">
            <a:avLst>
              <a:gd name="adj1" fmla="val 25000"/>
              <a:gd name="adj2" fmla="val 47123"/>
              <a:gd name="adj3" fmla="val 25000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712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CE225E-500D-4F55-84F2-01A7656FCF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8" t="36057" r="7345" b="12807"/>
          <a:stretch/>
        </p:blipFill>
        <p:spPr>
          <a:xfrm>
            <a:off x="2915816" y="260648"/>
            <a:ext cx="5871422" cy="28803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9595984-FD11-460E-A617-FB5CA3F515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9" t="17080" r="11460" b="18501"/>
          <a:stretch/>
        </p:blipFill>
        <p:spPr>
          <a:xfrm>
            <a:off x="755576" y="3645024"/>
            <a:ext cx="4824536" cy="30963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8302FF-1027-4779-B500-62D8D49C4B42}"/>
              </a:ext>
            </a:extLst>
          </p:cNvPr>
          <p:cNvSpPr txBox="1"/>
          <p:nvPr/>
        </p:nvSpPr>
        <p:spPr>
          <a:xfrm>
            <a:off x="395536" y="332656"/>
            <a:ext cx="19442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educator / principal has provided a comment but the supervisor has not in this Mid-Year appraisal. Comment is not reflective in nature.</a:t>
            </a:r>
          </a:p>
        </p:txBody>
      </p:sp>
      <p:sp>
        <p:nvSpPr>
          <p:cNvPr id="6" name="Arrow: Curved Up 5">
            <a:extLst>
              <a:ext uri="{FF2B5EF4-FFF2-40B4-BE49-F238E27FC236}">
                <a16:creationId xmlns:a16="http://schemas.microsoft.com/office/drawing/2014/main" id="{6F6B8F30-8DC9-4F9B-8A78-FA21EB4A9573}"/>
              </a:ext>
            </a:extLst>
          </p:cNvPr>
          <p:cNvSpPr/>
          <p:nvPr/>
        </p:nvSpPr>
        <p:spPr>
          <a:xfrm>
            <a:off x="1331640" y="2564904"/>
            <a:ext cx="2952328" cy="792088"/>
          </a:xfrm>
          <a:prstGeom prst="curvedUpArrow">
            <a:avLst>
              <a:gd name="adj1" fmla="val 25000"/>
              <a:gd name="adj2" fmla="val 50000"/>
              <a:gd name="adj3" fmla="val 42325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7DCBFD-6F7F-4ABB-B5F9-CE61B1983650}"/>
              </a:ext>
            </a:extLst>
          </p:cNvPr>
          <p:cNvSpPr txBox="1"/>
          <p:nvPr/>
        </p:nvSpPr>
        <p:spPr>
          <a:xfrm>
            <a:off x="5580112" y="4509120"/>
            <a:ext cx="26642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majority of Mid-Year Appraisal Instruments verified – Remarks per Performance Standard and Overall Remarks by the appraisee and supervisor were omitted. </a:t>
            </a:r>
          </a:p>
        </p:txBody>
      </p:sp>
      <p:sp>
        <p:nvSpPr>
          <p:cNvPr id="9" name="Arrow: Curved Down 8">
            <a:extLst>
              <a:ext uri="{FF2B5EF4-FFF2-40B4-BE49-F238E27FC236}">
                <a16:creationId xmlns:a16="http://schemas.microsoft.com/office/drawing/2014/main" id="{2D2A49F0-2D71-4C99-8AB4-EBD6BBC973AC}"/>
              </a:ext>
            </a:extLst>
          </p:cNvPr>
          <p:cNvSpPr/>
          <p:nvPr/>
        </p:nvSpPr>
        <p:spPr>
          <a:xfrm>
            <a:off x="4139952" y="3861048"/>
            <a:ext cx="3096344" cy="720080"/>
          </a:xfrm>
          <a:prstGeom prst="curved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443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7BEBF-E83E-465A-BA45-312E2BFBC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b="1" dirty="0">
                <a:latin typeface="Century Gothic" panose="020B0502020202020204" pitchFamily="34" charset="0"/>
              </a:rPr>
              <a:t>Lessons  from the field: Appraisal of principals  </a:t>
            </a:r>
            <a:endParaRPr lang="en-ZA" sz="3600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34C2F-AEA9-4E1C-9E30-363CBB989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sz="2400" dirty="0"/>
              <a:t>Poor correlation between ratings per Performance Standard on a lesson observation instrument and an appraisal instrument ( for Performance Standards 1-3). </a:t>
            </a:r>
          </a:p>
          <a:p>
            <a:r>
              <a:rPr lang="en-GB" sz="2400" dirty="0"/>
              <a:t>Quality and reliability of completed lesson observation instruments  </a:t>
            </a:r>
          </a:p>
          <a:p>
            <a:pPr marL="0" indent="0">
              <a:buNone/>
            </a:pPr>
            <a:r>
              <a:rPr lang="en-GB" sz="2400" dirty="0"/>
              <a:t>      mid-year and annual appraisal instruments is pointing to patterns  of  </a:t>
            </a:r>
          </a:p>
          <a:p>
            <a:pPr marL="0" indent="0">
              <a:buNone/>
            </a:pPr>
            <a:r>
              <a:rPr lang="en-GB" sz="2400" dirty="0"/>
              <a:t>      malicious compliance.</a:t>
            </a:r>
            <a:endParaRPr lang="en-ZA" sz="2400" dirty="0"/>
          </a:p>
          <a:p>
            <a:r>
              <a:rPr lang="en-GB" sz="2400" dirty="0"/>
              <a:t>There is confusion about the appraisal of Acting Principals/ rotation of acting posts/ how to appraise principals who have been moved to merged / mega schools.</a:t>
            </a:r>
          </a:p>
          <a:p>
            <a:r>
              <a:rPr lang="en-GB" sz="2400" dirty="0"/>
              <a:t>Lack of reliable QMS data collection  and reporting systems in place –resulting in inconsistent , late , unconfirmed reporting of approved SMT workplans , completion of the mid-year appraisals.</a:t>
            </a:r>
          </a:p>
          <a:p>
            <a:r>
              <a:rPr lang="en-GB" sz="2400" dirty="0"/>
              <a:t>Concern about lack of synergy / collaboration between QMS District Coordinators and Circuit Managers to ensure complementary roles and responsibilities on  QMS monitoring , support , data collection and accountability reporting. </a:t>
            </a:r>
          </a:p>
          <a:p>
            <a:pPr marL="0" indent="0">
              <a:buNone/>
            </a:pP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3966080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6AE92-B66F-4231-82CD-334263CA6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143" y="185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atin typeface="Century Gothic" panose="020B0502020202020204" pitchFamily="34" charset="0"/>
              </a:rPr>
              <a:t>THE MID-YEAR &amp; ANNUAL APPRAISAL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D18C0-8782-4030-9A3E-394882113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73691"/>
            <a:ext cx="8229600" cy="4380995"/>
          </a:xfrm>
        </p:spPr>
        <p:txBody>
          <a:bodyPr/>
          <a:lstStyle/>
          <a:p>
            <a:pPr marL="0" indent="0">
              <a:buNone/>
            </a:pPr>
            <a:r>
              <a:rPr lang="en-ZA" sz="2800" b="1" dirty="0">
                <a:solidFill>
                  <a:srgbClr val="00B050"/>
                </a:solidFill>
              </a:rPr>
              <a:t>Formal Appraisals </a:t>
            </a:r>
            <a:r>
              <a:rPr lang="en-ZA" sz="2800" dirty="0"/>
              <a:t>are conducted twice per annum as follows: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991EC3-E4BC-4A81-A06D-34692DAE2040}"/>
              </a:ext>
            </a:extLst>
          </p:cNvPr>
          <p:cNvSpPr/>
          <p:nvPr/>
        </p:nvSpPr>
        <p:spPr>
          <a:xfrm>
            <a:off x="627018" y="1973410"/>
            <a:ext cx="3684128" cy="31525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ZA" sz="2400" b="1" dirty="0"/>
              <a:t>Mid-year appraisal</a:t>
            </a:r>
            <a:r>
              <a:rPr lang="en-ZA" sz="2400" dirty="0"/>
              <a:t>: </a:t>
            </a:r>
          </a:p>
          <a:p>
            <a:pPr algn="ctr"/>
            <a:endParaRPr lang="en-ZA" sz="2400" dirty="0"/>
          </a:p>
          <a:p>
            <a:pPr algn="ctr"/>
            <a:r>
              <a:rPr lang="en-ZA" sz="2400" dirty="0"/>
              <a:t>Conducted towards the end of the second term, taking into account all forms of assessment administered during the first and second term.</a:t>
            </a:r>
            <a:endParaRPr lang="en-US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036929-2F63-4F48-BF76-EDC4C81B8B72}"/>
              </a:ext>
            </a:extLst>
          </p:cNvPr>
          <p:cNvSpPr/>
          <p:nvPr/>
        </p:nvSpPr>
        <p:spPr>
          <a:xfrm>
            <a:off x="4920156" y="1973410"/>
            <a:ext cx="3766644" cy="315250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ZA" sz="2400" b="1" dirty="0">
                <a:solidFill>
                  <a:schemeClr val="tx1"/>
                </a:solidFill>
              </a:rPr>
              <a:t>Annual appraisal</a:t>
            </a:r>
            <a:r>
              <a:rPr lang="en-ZA" sz="2400" dirty="0">
                <a:solidFill>
                  <a:schemeClr val="tx1"/>
                </a:solidFill>
              </a:rPr>
              <a:t>: </a:t>
            </a:r>
          </a:p>
          <a:p>
            <a:pPr algn="ctr"/>
            <a:endParaRPr lang="en-ZA" sz="2400" dirty="0">
              <a:solidFill>
                <a:schemeClr val="tx1"/>
              </a:solidFill>
            </a:endParaRPr>
          </a:p>
          <a:p>
            <a:pPr algn="ctr"/>
            <a:r>
              <a:rPr lang="en-ZA" sz="2400" dirty="0">
                <a:solidFill>
                  <a:schemeClr val="tx1"/>
                </a:solidFill>
              </a:rPr>
              <a:t>Completed by the end of the school calendar year, taking into account all forms of assessment prior to this appraisal.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16981" y="5249741"/>
            <a:ext cx="58766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/>
              <a:t>ELRC Collective Agreement Number 2 of 2020 (page 12)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20272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C0AE55-7E06-4976-960B-3D98813CB3CF}" type="slidenum">
              <a:rPr lang="en-ZA" smtClean="0"/>
              <a:pPr/>
              <a:t>8</a:t>
            </a:fld>
            <a:endParaRPr lang="en-Z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2484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71D8B-CB3A-4860-A762-ECF4A6A3D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sz="3600" b="1" dirty="0">
                <a:latin typeface="Century Gothic" panose="020B0502020202020204" pitchFamily="34" charset="0"/>
              </a:rPr>
              <a:t>THE INTER-RELATED ACTIVITIES THAT FORM THE  MID &amp;ANNUAL APPRAISAL PROCESSES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ECE5375-2E0D-47F5-82A8-FAFF0C6081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446526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960357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.3"/>
  <p:tag name="ARTICULATE_SLIDE_THUMBNAIL_REFRESH" val="1"/>
</p:tagLst>
</file>

<file path=ppt/theme/theme1.xml><?xml version="1.0" encoding="utf-8"?>
<a:theme xmlns:a="http://schemas.openxmlformats.org/drawingml/2006/main" name="New DBE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DBE Presentation template</Template>
  <TotalTime>677</TotalTime>
  <Words>1071</Words>
  <Application>Microsoft Office PowerPoint</Application>
  <PresentationFormat>On-screen Show (4:3)</PresentationFormat>
  <Paragraphs>102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Tw Cen MT</vt:lpstr>
      <vt:lpstr>Wingdings</vt:lpstr>
      <vt:lpstr>New DBE Presentation template</vt:lpstr>
      <vt:lpstr>QMS WEBINAR FOR CIRCUIT MANAGERS</vt:lpstr>
      <vt:lpstr>Presentation Outline </vt:lpstr>
      <vt:lpstr>Key Components of the Mid and Annual Appraisal of principals </vt:lpstr>
      <vt:lpstr>Lessons  from the field: Appraisal of principals  </vt:lpstr>
      <vt:lpstr>PowerPoint Presentation</vt:lpstr>
      <vt:lpstr>PowerPoint Presentation</vt:lpstr>
      <vt:lpstr>Lessons  from the field: Appraisal of principals  </vt:lpstr>
      <vt:lpstr>THE MID-YEAR &amp; ANNUAL APPRAISAL</vt:lpstr>
      <vt:lpstr>THE INTER-RELATED ACTIVITIES THAT FORM THE  MID &amp;ANNUAL APPRAISAL PROCESSES </vt:lpstr>
      <vt:lpstr> GETTING THE MOST OUT OF EDUCATOR  APPRAISALS </vt:lpstr>
      <vt:lpstr>DOS AND DONTS OF THE APPRAISALS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Enter Title here</dc:title>
  <dc:creator>Moja Boitumelo</dc:creator>
  <cp:lastModifiedBy>Govan, Anita</cp:lastModifiedBy>
  <cp:revision>58</cp:revision>
  <cp:lastPrinted>2022-10-14T07:01:24Z</cp:lastPrinted>
  <dcterms:created xsi:type="dcterms:W3CDTF">2016-04-18T12:36:04Z</dcterms:created>
  <dcterms:modified xsi:type="dcterms:W3CDTF">2022-10-17T10:26:15Z</dcterms:modified>
</cp:coreProperties>
</file>