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E4EC1-7D58-4BAB-879D-E14ED651E1B9}" type="datetimeFigureOut">
              <a:rPr lang="en-ZA" smtClean="0"/>
              <a:t>2020/03/16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2FCE-2695-4FFE-B81B-25947DAF805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55130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E4EC1-7D58-4BAB-879D-E14ED651E1B9}" type="datetimeFigureOut">
              <a:rPr lang="en-ZA" smtClean="0"/>
              <a:t>2020/03/16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2FCE-2695-4FFE-B81B-25947DAF805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36144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E4EC1-7D58-4BAB-879D-E14ED651E1B9}" type="datetimeFigureOut">
              <a:rPr lang="en-ZA" smtClean="0"/>
              <a:t>2020/03/16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2FCE-2695-4FFE-B81B-25947DAF805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07342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E4EC1-7D58-4BAB-879D-E14ED651E1B9}" type="datetimeFigureOut">
              <a:rPr lang="en-ZA" smtClean="0"/>
              <a:t>2020/03/16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2FCE-2695-4FFE-B81B-25947DAF805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68564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E4EC1-7D58-4BAB-879D-E14ED651E1B9}" type="datetimeFigureOut">
              <a:rPr lang="en-ZA" smtClean="0"/>
              <a:t>2020/03/16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2FCE-2695-4FFE-B81B-25947DAF805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27844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E4EC1-7D58-4BAB-879D-E14ED651E1B9}" type="datetimeFigureOut">
              <a:rPr lang="en-ZA" smtClean="0"/>
              <a:t>2020/03/16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2FCE-2695-4FFE-B81B-25947DAF805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52891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E4EC1-7D58-4BAB-879D-E14ED651E1B9}" type="datetimeFigureOut">
              <a:rPr lang="en-ZA" smtClean="0"/>
              <a:t>2020/03/16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2FCE-2695-4FFE-B81B-25947DAF805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7673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E4EC1-7D58-4BAB-879D-E14ED651E1B9}" type="datetimeFigureOut">
              <a:rPr lang="en-ZA" smtClean="0"/>
              <a:t>2020/03/16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2FCE-2695-4FFE-B81B-25947DAF805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0024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E4EC1-7D58-4BAB-879D-E14ED651E1B9}" type="datetimeFigureOut">
              <a:rPr lang="en-ZA" smtClean="0"/>
              <a:t>2020/03/16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2FCE-2695-4FFE-B81B-25947DAF805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64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E4EC1-7D58-4BAB-879D-E14ED651E1B9}" type="datetimeFigureOut">
              <a:rPr lang="en-ZA" smtClean="0"/>
              <a:t>2020/03/16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2FCE-2695-4FFE-B81B-25947DAF805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8068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E4EC1-7D58-4BAB-879D-E14ED651E1B9}" type="datetimeFigureOut">
              <a:rPr lang="en-ZA" smtClean="0"/>
              <a:t>2020/03/16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2FCE-2695-4FFE-B81B-25947DAF805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6352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E4EC1-7D58-4BAB-879D-E14ED651E1B9}" type="datetimeFigureOut">
              <a:rPr lang="en-ZA" smtClean="0"/>
              <a:t>2020/03/16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2FCE-2695-4FFE-B81B-25947DAF805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40682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E:\black%20usb\tests_and_practicals\practical%20investigations%20grade%207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SRamosa\Desktop\NS%20FOLDER\Physical%20properties%20of%20materials%20(%20homework)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SRamosa\Desktop\NS%20FOLDER\What%20is%20matter%20made%20up%20of(%20grade%208)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SRamosa\Desktop\NS%20FOLDER\What%20is%20a%20compound%20(%20%20grade%209)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GRADE 7- 9 CATCH UP PLAN</a:t>
            </a:r>
            <a:br>
              <a:rPr lang="en-ZA" dirty="0" smtClean="0"/>
            </a:br>
            <a:r>
              <a:rPr lang="en-ZA" dirty="0" smtClean="0"/>
              <a:t>NATURAL SCIENCES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 smtClean="0"/>
              <a:t>01-13/04/2020</a:t>
            </a:r>
          </a:p>
          <a:p>
            <a:r>
              <a:rPr lang="en-ZA" dirty="0" smtClean="0"/>
              <a:t>COMPILED BY MR MOTSUENYANE S.M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18595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21216"/>
          </a:xfrm>
        </p:spPr>
        <p:txBody>
          <a:bodyPr>
            <a:normAutofit/>
          </a:bodyPr>
          <a:lstStyle/>
          <a:p>
            <a:pPr algn="ctr"/>
            <a:r>
              <a:rPr lang="en-ZA" dirty="0" smtClean="0"/>
              <a:t>GRADE 7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5401031"/>
              </p:ext>
            </p:extLst>
          </p:nvPr>
        </p:nvGraphicFramePr>
        <p:xfrm>
          <a:off x="270456" y="721217"/>
          <a:ext cx="11359165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2738"/>
                <a:gridCol w="5988676"/>
                <a:gridCol w="3747751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DATE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CONTENT</a:t>
                      </a:r>
                      <a:r>
                        <a:rPr lang="en-ZA" baseline="0" dirty="0" smtClean="0"/>
                        <a:t> AND CONCEPT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ACTIVITY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01/04/2020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ZA" sz="1800" b="1" i="0" u="none" strike="noStrike" baseline="0" dirty="0" smtClean="0">
                          <a:latin typeface="Arial-BoldMT"/>
                        </a:rPr>
                        <a:t>Physical properties of materials</a:t>
                      </a:r>
                    </a:p>
                    <a:p>
                      <a:pPr algn="l"/>
                      <a:r>
                        <a:rPr lang="en-GB" sz="1800" b="0" i="0" u="none" strike="noStrike" baseline="0" dirty="0" smtClean="0">
                          <a:latin typeface="ArialMT"/>
                        </a:rPr>
                        <a:t>• properties of materials determine their suitability for a</a:t>
                      </a:r>
                    </a:p>
                    <a:p>
                      <a:pPr algn="l"/>
                      <a:r>
                        <a:rPr lang="en-GB" sz="1800" b="0" i="0" u="none" strike="noStrike" baseline="0" dirty="0" smtClean="0">
                          <a:latin typeface="ArialMT"/>
                        </a:rPr>
                        <a:t>particular use such as: </a:t>
                      </a:r>
                      <a:r>
                        <a:rPr lang="en-GB" sz="1800" b="0" i="1" u="none" strike="noStrike" baseline="0" dirty="0" smtClean="0">
                          <a:latin typeface="Arial-ItalicMT"/>
                        </a:rPr>
                        <a:t>(refer to Grade 5 Energy &amp; Change)</a:t>
                      </a:r>
                    </a:p>
                    <a:p>
                      <a:pPr algn="l"/>
                      <a:r>
                        <a:rPr lang="en-ZA" sz="1800" b="0" i="0" u="none" strike="noStrike" baseline="0" dirty="0" smtClean="0">
                          <a:latin typeface="ArialMT"/>
                        </a:rPr>
                        <a:t>-- strength</a:t>
                      </a:r>
                    </a:p>
                    <a:p>
                      <a:pPr algn="l"/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b="1" i="0" u="none" strike="noStrike" baseline="0" dirty="0" smtClean="0">
                          <a:latin typeface="Arial-BoldMT"/>
                        </a:rPr>
                        <a:t>investigating and </a:t>
                      </a:r>
                      <a:r>
                        <a:rPr lang="en-GB" sz="1800" b="1" i="0" u="none" strike="noStrike" baseline="0" dirty="0" smtClean="0">
                          <a:latin typeface="Arial-BoldMT"/>
                          <a:hlinkClick r:id="rId2" action="ppaction://hlinkfile"/>
                        </a:rPr>
                        <a:t>comparing</a:t>
                      </a:r>
                      <a:r>
                        <a:rPr lang="en-GB" sz="1800" b="1" i="0" u="none" strike="noStrike" baseline="0" dirty="0" smtClean="0">
                          <a:latin typeface="Arial-BoldMT"/>
                        </a:rPr>
                        <a:t> </a:t>
                      </a:r>
                      <a:r>
                        <a:rPr lang="en-GB" sz="1800" b="0" i="0" u="none" strike="noStrike" baseline="0" dirty="0" smtClean="0">
                          <a:latin typeface="ArialMT"/>
                        </a:rPr>
                        <a:t>the strength of selected</a:t>
                      </a:r>
                    </a:p>
                    <a:p>
                      <a:pPr algn="l"/>
                      <a:r>
                        <a:rPr lang="en-GB" sz="1800" b="0" i="0" u="none" strike="noStrike" baseline="0" dirty="0" smtClean="0">
                          <a:latin typeface="ArialMT"/>
                        </a:rPr>
                        <a:t>materials </a:t>
                      </a:r>
                      <a:r>
                        <a:rPr lang="en-GB" sz="1800" b="0" i="1" u="none" strike="noStrike" baseline="0" dirty="0" smtClean="0">
                          <a:latin typeface="Arial-ItalicMT"/>
                        </a:rPr>
                        <a:t>[by dropping weights onto, or hanging</a:t>
                      </a:r>
                    </a:p>
                    <a:p>
                      <a:pPr algn="l"/>
                      <a:r>
                        <a:rPr lang="en-GB" sz="1800" b="0" i="1" u="none" strike="noStrike" baseline="0" dirty="0" smtClean="0">
                          <a:latin typeface="Arial-ItalicMT"/>
                        </a:rPr>
                        <a:t>weights on materials such as different shopping bags,</a:t>
                      </a:r>
                    </a:p>
                    <a:p>
                      <a:pPr algn="l"/>
                      <a:r>
                        <a:rPr lang="pt-BR" sz="1800" b="0" i="1" u="none" strike="noStrike" baseline="0" dirty="0" smtClean="0">
                          <a:latin typeface="Arial-ItalicMT"/>
                        </a:rPr>
                        <a:t>aluminium foil, newspaper, photocopier/printer paper,</a:t>
                      </a:r>
                    </a:p>
                    <a:p>
                      <a:pPr algn="l"/>
                      <a:r>
                        <a:rPr lang="en-ZA" sz="1800" b="0" i="1" u="none" strike="noStrike" baseline="0" dirty="0" smtClean="0">
                          <a:latin typeface="Arial-ItalicMT"/>
                        </a:rPr>
                        <a:t>plastic wrap, wax paper]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02/04/2020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--flexibility</a:t>
                      </a:r>
                    </a:p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Investigate</a:t>
                      </a:r>
                      <a:r>
                        <a:rPr lang="en-ZA" baseline="0" dirty="0" smtClean="0"/>
                        <a:t> flexibility of different material, “sag” of Perspex ruler and wooden ruler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03/04/2020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--boiling and melting points</a:t>
                      </a:r>
                    </a:p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Investigate</a:t>
                      </a:r>
                      <a:r>
                        <a:rPr lang="en-ZA" baseline="0" dirty="0" smtClean="0"/>
                        <a:t> different materials, wooden spoon plastic, stainless steel spoon for electrical and heat conductivity</a:t>
                      </a:r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975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9064"/>
            <a:ext cx="10515600" cy="472002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 smtClean="0"/>
              <a:t>Grade 7 continues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6532896"/>
              </p:ext>
            </p:extLst>
          </p:nvPr>
        </p:nvGraphicFramePr>
        <p:xfrm>
          <a:off x="838200" y="631825"/>
          <a:ext cx="10515600" cy="403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DATE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CONTENT</a:t>
                      </a:r>
                      <a:r>
                        <a:rPr lang="en-ZA" baseline="0" dirty="0" smtClean="0"/>
                        <a:t> AND CONCEPT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ACTIVITY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06/04/2020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Electrical</a:t>
                      </a:r>
                      <a:r>
                        <a:rPr lang="en-ZA" baseline="0" dirty="0" smtClean="0"/>
                        <a:t> conductivity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Investigate different material</a:t>
                      </a:r>
                      <a:r>
                        <a:rPr lang="en-ZA" baseline="0" dirty="0" smtClean="0"/>
                        <a:t> whether they transfer electricity or not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07/04/2020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Heat conductivity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Investigate different material whether they transfer heat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 or not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08/04/2020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Impact on the environment</a:t>
                      </a:r>
                    </a:p>
                    <a:p>
                      <a:r>
                        <a:rPr lang="en-GB" dirty="0" smtClean="0"/>
                        <a:t>• the production and/or use of materials such as metals, plastics</a:t>
                      </a:r>
                    </a:p>
                    <a:p>
                      <a:r>
                        <a:rPr lang="en-GB" dirty="0" smtClean="0"/>
                        <a:t>and fuels has an impact on the environment</a:t>
                      </a:r>
                    </a:p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reading and writing about how a material such as a</a:t>
                      </a:r>
                    </a:p>
                    <a:p>
                      <a:r>
                        <a:rPr lang="en-GB" dirty="0" smtClean="0"/>
                        <a:t>metal or plastic or fuel is produced and its impact on</a:t>
                      </a:r>
                    </a:p>
                    <a:p>
                      <a:r>
                        <a:rPr lang="en-GB" dirty="0" smtClean="0"/>
                        <a:t>the environment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09/04/2020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hlinkClick r:id="rId2" action="ppaction://hlinkfile"/>
                        </a:rPr>
                        <a:t>Classwork/homework</a:t>
                      </a:r>
                      <a:r>
                        <a:rPr lang="en-ZA" baseline="0" dirty="0" smtClean="0"/>
                        <a:t> </a:t>
                      </a:r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6832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9064"/>
            <a:ext cx="10515600" cy="472002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 smtClean="0"/>
              <a:t>Grade 8 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1315801"/>
              </p:ext>
            </p:extLst>
          </p:nvPr>
        </p:nvGraphicFramePr>
        <p:xfrm>
          <a:off x="244698" y="631825"/>
          <a:ext cx="11848564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1235"/>
                <a:gridCol w="6395030"/>
                <a:gridCol w="3902299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DATE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CONTENT</a:t>
                      </a:r>
                      <a:r>
                        <a:rPr lang="en-ZA" baseline="0" dirty="0" smtClean="0"/>
                        <a:t> AND CONCEPT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ACTIVITY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01/04/2020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b="1" i="0" u="none" strike="noStrike" baseline="0" dirty="0" smtClean="0">
                          <a:latin typeface="Arial-BoldMT"/>
                        </a:rPr>
                        <a:t>Atoms – building blocks of matter</a:t>
                      </a:r>
                    </a:p>
                    <a:p>
                      <a:pPr algn="l"/>
                      <a:r>
                        <a:rPr lang="en-GB" sz="1800" b="0" i="0" u="none" strike="noStrike" baseline="0" dirty="0" smtClean="0">
                          <a:latin typeface="ArialMT"/>
                        </a:rPr>
                        <a:t>• all matter is made up of tiny particles called atoms</a:t>
                      </a:r>
                    </a:p>
                    <a:p>
                      <a:pPr algn="l"/>
                      <a:r>
                        <a:rPr lang="en-GB" sz="1800" b="0" i="0" u="none" strike="noStrike" baseline="0" dirty="0" smtClean="0">
                          <a:latin typeface="ArialMT"/>
                        </a:rPr>
                        <a:t>• an element is made up of atoms of the same kind. For</a:t>
                      </a:r>
                    </a:p>
                    <a:p>
                      <a:pPr algn="l"/>
                      <a:r>
                        <a:rPr lang="en-GB" sz="1800" b="0" i="0" u="none" strike="noStrike" baseline="0" dirty="0" smtClean="0">
                          <a:latin typeface="ArialMT"/>
                        </a:rPr>
                        <a:t>example all the atoms of an element, such as copper, are</a:t>
                      </a:r>
                    </a:p>
                    <a:p>
                      <a:pPr algn="l"/>
                      <a:r>
                        <a:rPr lang="en-ZA" sz="1800" b="0" i="0" u="none" strike="noStrike" baseline="0" dirty="0" smtClean="0">
                          <a:latin typeface="ArialMT"/>
                        </a:rPr>
                        <a:t>identical</a:t>
                      </a:r>
                    </a:p>
                    <a:p>
                      <a:pPr algn="l"/>
                      <a:r>
                        <a:rPr lang="en-GB" sz="1800" b="0" i="0" u="none" strike="noStrike" baseline="0" dirty="0" smtClean="0">
                          <a:latin typeface="ArialMT"/>
                        </a:rPr>
                        <a:t>• an element is a substance that cannot be broken down into</a:t>
                      </a:r>
                    </a:p>
                    <a:p>
                      <a:pPr algn="l"/>
                      <a:r>
                        <a:rPr lang="en-GB" sz="1800" b="0" i="0" u="none" strike="noStrike" baseline="0" dirty="0" smtClean="0">
                          <a:latin typeface="ArialMT"/>
                        </a:rPr>
                        <a:t>two or more substances by chemical means (An element</a:t>
                      </a:r>
                    </a:p>
                    <a:p>
                      <a:pPr algn="l"/>
                      <a:r>
                        <a:rPr lang="en-GB" sz="1800" b="0" i="0" u="none" strike="noStrike" baseline="0" dirty="0" smtClean="0">
                          <a:latin typeface="ArialMT"/>
                        </a:rPr>
                        <a:t>cannot be changed into another element by means of a</a:t>
                      </a:r>
                    </a:p>
                    <a:p>
                      <a:pPr algn="l"/>
                      <a:r>
                        <a:rPr lang="en-ZA" sz="1800" b="0" i="0" u="none" strike="noStrike" baseline="0" dirty="0" smtClean="0">
                          <a:latin typeface="ArialMT"/>
                        </a:rPr>
                        <a:t>chemical reaction)</a:t>
                      </a:r>
                    </a:p>
                    <a:p>
                      <a:pPr algn="l"/>
                      <a:r>
                        <a:rPr lang="en-GB" sz="1800" b="0" i="0" u="none" strike="noStrike" baseline="0" dirty="0" smtClean="0">
                          <a:latin typeface="ArialMT"/>
                        </a:rPr>
                        <a:t>• atoms of one element differ from the atoms of all other</a:t>
                      </a:r>
                    </a:p>
                    <a:p>
                      <a:pPr algn="l"/>
                      <a:r>
                        <a:rPr lang="en-ZA" sz="1800" b="0" i="0" u="none" strike="noStrike" baseline="0" dirty="0" smtClean="0">
                          <a:latin typeface="ArialMT"/>
                        </a:rPr>
                        <a:t>elements</a:t>
                      </a:r>
                    </a:p>
                    <a:p>
                      <a:pPr algn="l"/>
                      <a:r>
                        <a:rPr lang="en-GB" sz="1800" b="0" i="0" u="none" strike="noStrike" baseline="0" dirty="0" smtClean="0">
                          <a:latin typeface="ArialMT"/>
                        </a:rPr>
                        <a:t>• all known elements are listed on the Periodic Table of the</a:t>
                      </a:r>
                    </a:p>
                    <a:p>
                      <a:pPr algn="l"/>
                      <a:r>
                        <a:rPr lang="en-ZA" sz="1800" b="0" i="0" u="none" strike="noStrike" baseline="0" dirty="0" smtClean="0">
                          <a:latin typeface="ArialMT"/>
                        </a:rPr>
                        <a:t>Elements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making a 2-dimensional model or drawing of an atom</a:t>
                      </a:r>
                    </a:p>
                    <a:p>
                      <a:r>
                        <a:rPr lang="en-GB" dirty="0" smtClean="0"/>
                        <a:t>(choose an element from the first 20 elements from</a:t>
                      </a:r>
                    </a:p>
                    <a:p>
                      <a:r>
                        <a:rPr lang="en-GB" dirty="0" smtClean="0"/>
                        <a:t>the Periodic Table) [Use beads or dried lentils or dried</a:t>
                      </a:r>
                    </a:p>
                    <a:p>
                      <a:r>
                        <a:rPr lang="en-GB" dirty="0" smtClean="0"/>
                        <a:t>peas pasted with glue onto a paper plate, to make a</a:t>
                      </a:r>
                    </a:p>
                    <a:p>
                      <a:r>
                        <a:rPr lang="en-GB" dirty="0" smtClean="0"/>
                        <a:t>basic model of an atom of a selected element. Show</a:t>
                      </a:r>
                    </a:p>
                    <a:p>
                      <a:r>
                        <a:rPr lang="en-GB" dirty="0" smtClean="0"/>
                        <a:t>protons and neutrons making up the nucleus, and</a:t>
                      </a:r>
                    </a:p>
                    <a:p>
                      <a:r>
                        <a:rPr lang="en-GB" dirty="0" smtClean="0"/>
                        <a:t>electrons in the space around the nucleus]</a:t>
                      </a:r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2258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9064"/>
            <a:ext cx="10515600" cy="472002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 smtClean="0"/>
              <a:t>Grade 8 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1820028"/>
              </p:ext>
            </p:extLst>
          </p:nvPr>
        </p:nvGraphicFramePr>
        <p:xfrm>
          <a:off x="244698" y="631825"/>
          <a:ext cx="11848564" cy="604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646"/>
                <a:gridCol w="8435662"/>
                <a:gridCol w="2099256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DATE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CONTENT</a:t>
                      </a:r>
                      <a:r>
                        <a:rPr lang="en-ZA" baseline="0" dirty="0" smtClean="0"/>
                        <a:t> AND CONCEPT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ACTIVITY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02/04/2020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Sub atomic particles</a:t>
                      </a:r>
                    </a:p>
                    <a:p>
                      <a:r>
                        <a:rPr lang="en-GB" dirty="0" smtClean="0"/>
                        <a:t>• atoms are made up of smaller sub-atomic particles (</a:t>
                      </a:r>
                      <a:r>
                        <a:rPr lang="en-GB" dirty="0" smtClean="0"/>
                        <a:t>protons,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neutrons </a:t>
                      </a:r>
                      <a:r>
                        <a:rPr lang="en-GB" dirty="0" smtClean="0"/>
                        <a:t>and electrons)</a:t>
                      </a:r>
                    </a:p>
                    <a:p>
                      <a:r>
                        <a:rPr lang="en-GB" dirty="0" smtClean="0"/>
                        <a:t>• the central region of the atom is called the nucleus</a:t>
                      </a:r>
                    </a:p>
                    <a:p>
                      <a:r>
                        <a:rPr lang="en-GB" dirty="0" smtClean="0"/>
                        <a:t>• the nucleus is made up of positively charged particles </a:t>
                      </a:r>
                      <a:r>
                        <a:rPr lang="en-GB" dirty="0" smtClean="0"/>
                        <a:t>called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protons </a:t>
                      </a:r>
                      <a:r>
                        <a:rPr lang="en-GB" dirty="0" smtClean="0"/>
                        <a:t>and neutral particles called neutrons</a:t>
                      </a:r>
                    </a:p>
                    <a:p>
                      <a:r>
                        <a:rPr lang="en-GB" dirty="0" smtClean="0"/>
                        <a:t>• negatively charged particles called electrons move around </a:t>
                      </a:r>
                      <a:r>
                        <a:rPr lang="en-GB" dirty="0" smtClean="0"/>
                        <a:t>the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nucleus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• atoms are neutral because the number of negatively charged</a:t>
                      </a:r>
                    </a:p>
                    <a:p>
                      <a:r>
                        <a:rPr lang="en-GB" dirty="0" smtClean="0"/>
                        <a:t>particles (electrons) is equal to the number of </a:t>
                      </a:r>
                      <a:r>
                        <a:rPr lang="en-GB" dirty="0" smtClean="0"/>
                        <a:t>positively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charged </a:t>
                      </a:r>
                      <a:r>
                        <a:rPr lang="en-GB" dirty="0" smtClean="0"/>
                        <a:t>particles (protons)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03/04/2020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Pure substances</a:t>
                      </a:r>
                    </a:p>
                    <a:p>
                      <a:r>
                        <a:rPr lang="en-GB" dirty="0" smtClean="0"/>
                        <a:t>• elements and compounds are pure substances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Elements</a:t>
                      </a:r>
                    </a:p>
                    <a:p>
                      <a:r>
                        <a:rPr lang="en-GB" dirty="0" smtClean="0"/>
                        <a:t>• an element is a material that consists of atoms of only one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kind, such as hydrogen (H), oxygen (O), carbon (C), sodium(Na) and chlorine (Cl)</a:t>
                      </a:r>
                    </a:p>
                    <a:p>
                      <a:r>
                        <a:rPr lang="en-GB" dirty="0" smtClean="0"/>
                        <a:t>• all known elements are listed on the Periodic Table of</a:t>
                      </a:r>
                    </a:p>
                    <a:p>
                      <a:r>
                        <a:rPr lang="en-GB" dirty="0" smtClean="0"/>
                        <a:t>Elements. They are limited in number and are the building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blocks of millions of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compounds</a:t>
                      </a:r>
                    </a:p>
                    <a:p>
                      <a:r>
                        <a:rPr lang="en-GB" dirty="0" smtClean="0"/>
                        <a:t>• some elements on the Periodic Table of Elements form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diatomic molecules for example hydrogen (H2), nitrogen (N2),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oxygen (O2), chlorine (Cl2). These are called molecules of elements</a:t>
                      </a:r>
                    </a:p>
                    <a:p>
                      <a:r>
                        <a:rPr lang="en-GB" dirty="0" smtClean="0"/>
                        <a:t>• sometimes atoms react together chemically to form molecules</a:t>
                      </a:r>
                    </a:p>
                    <a:p>
                      <a:r>
                        <a:rPr lang="en-GB" dirty="0" smtClean="0"/>
                        <a:t>of compounds (such as H2O, CO2)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making models showing the atoms which make up</a:t>
                      </a:r>
                    </a:p>
                    <a:p>
                      <a:r>
                        <a:rPr lang="en-GB" dirty="0" smtClean="0"/>
                        <a:t>molecules (such as O2, H2, N2, H2O, CO2), using plastic</a:t>
                      </a:r>
                    </a:p>
                    <a:p>
                      <a:r>
                        <a:rPr lang="en-GB" dirty="0" smtClean="0"/>
                        <a:t>“</a:t>
                      </a:r>
                      <a:r>
                        <a:rPr lang="en-GB" dirty="0" err="1" smtClean="0"/>
                        <a:t>popit</a:t>
                      </a:r>
                      <a:r>
                        <a:rPr lang="en-GB" dirty="0" smtClean="0"/>
                        <a:t>” beads or modelling clay or playdough</a:t>
                      </a:r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7838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153"/>
            <a:ext cx="10515600" cy="759854"/>
          </a:xfrm>
        </p:spPr>
        <p:txBody>
          <a:bodyPr>
            <a:normAutofit/>
          </a:bodyPr>
          <a:lstStyle/>
          <a:p>
            <a:r>
              <a:rPr lang="en-ZA" dirty="0" smtClean="0"/>
              <a:t>Grade 8 continues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8168872"/>
              </p:ext>
            </p:extLst>
          </p:nvPr>
        </p:nvGraphicFramePr>
        <p:xfrm>
          <a:off x="154545" y="850008"/>
          <a:ext cx="11199255" cy="5649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7907"/>
                <a:gridCol w="6702906"/>
                <a:gridCol w="3098442"/>
              </a:tblGrid>
              <a:tr h="448253">
                <a:tc>
                  <a:txBody>
                    <a:bodyPr/>
                    <a:lstStyle/>
                    <a:p>
                      <a:r>
                        <a:rPr lang="en-ZA" dirty="0" smtClean="0"/>
                        <a:t>DATE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CONTENT</a:t>
                      </a:r>
                      <a:r>
                        <a:rPr lang="en-ZA" baseline="0" dirty="0" smtClean="0"/>
                        <a:t> AND CONCEPT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ACTIVITY</a:t>
                      </a:r>
                      <a:endParaRPr lang="en-ZA" dirty="0"/>
                    </a:p>
                  </a:txBody>
                  <a:tcPr/>
                </a:tc>
              </a:tr>
              <a:tr h="4752712">
                <a:tc>
                  <a:txBody>
                    <a:bodyPr/>
                    <a:lstStyle/>
                    <a:p>
                      <a:r>
                        <a:rPr lang="en-ZA" dirty="0" smtClean="0"/>
                        <a:t>04-09/04/2020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Compounds</a:t>
                      </a:r>
                    </a:p>
                    <a:p>
                      <a:r>
                        <a:rPr lang="en-GB" dirty="0" smtClean="0"/>
                        <a:t>• a compound is a material that consists of atoms of two or</a:t>
                      </a:r>
                    </a:p>
                    <a:p>
                      <a:r>
                        <a:rPr lang="en-GB" dirty="0" smtClean="0"/>
                        <a:t>more different elements chemically bonded together, such as</a:t>
                      </a:r>
                    </a:p>
                    <a:p>
                      <a:r>
                        <a:rPr lang="en-GB" dirty="0" smtClean="0"/>
                        <a:t>water (H2O), carbon dioxide (CO2), salt (</a:t>
                      </a:r>
                      <a:r>
                        <a:rPr lang="en-GB" dirty="0" err="1" smtClean="0"/>
                        <a:t>NaCl</a:t>
                      </a:r>
                      <a:r>
                        <a:rPr lang="en-GB" dirty="0" smtClean="0"/>
                        <a:t>)</a:t>
                      </a:r>
                    </a:p>
                    <a:p>
                      <a:r>
                        <a:rPr lang="en-GB" dirty="0" smtClean="0"/>
                        <a:t>• the atoms in a given compound are always combined/bonded</a:t>
                      </a:r>
                    </a:p>
                    <a:p>
                      <a:r>
                        <a:rPr lang="en-GB" dirty="0" smtClean="0"/>
                        <a:t>in a fixed ratio such as, in water, where the ratio is always two</a:t>
                      </a:r>
                    </a:p>
                    <a:p>
                      <a:r>
                        <a:rPr lang="en-GB" dirty="0" smtClean="0"/>
                        <a:t>hydrogen atoms (H) to one oxygen atom (O)</a:t>
                      </a:r>
                    </a:p>
                    <a:p>
                      <a:r>
                        <a:rPr lang="en-GB" dirty="0" smtClean="0"/>
                        <a:t>• a chemical bond is the force that holds atoms together</a:t>
                      </a:r>
                    </a:p>
                    <a:p>
                      <a:r>
                        <a:rPr lang="en-GB" dirty="0" smtClean="0"/>
                        <a:t>• compounds [such as water (H2O), carbon dioxide (CO2), salt</a:t>
                      </a:r>
                    </a:p>
                    <a:p>
                      <a:r>
                        <a:rPr lang="en-GB" dirty="0" smtClean="0"/>
                        <a:t>(</a:t>
                      </a:r>
                      <a:r>
                        <a:rPr lang="en-GB" dirty="0" err="1" smtClean="0"/>
                        <a:t>NaCl</a:t>
                      </a:r>
                      <a:r>
                        <a:rPr lang="en-GB" dirty="0" smtClean="0"/>
                        <a:t>)] are formed by chemical reactions</a:t>
                      </a:r>
                    </a:p>
                    <a:p>
                      <a:r>
                        <a:rPr lang="en-GB" dirty="0" smtClean="0"/>
                        <a:t>• compounds can be broken down in a decomposition reaction</a:t>
                      </a:r>
                    </a:p>
                    <a:p>
                      <a:r>
                        <a:rPr lang="en-GB" dirty="0" smtClean="0"/>
                        <a:t>into other compounds or their original elements by heating</a:t>
                      </a:r>
                    </a:p>
                    <a:p>
                      <a:r>
                        <a:rPr lang="en-GB" dirty="0" smtClean="0"/>
                        <a:t>or electrolysis. For example, electrolysis decomposes water</a:t>
                      </a:r>
                    </a:p>
                    <a:p>
                      <a:r>
                        <a:rPr lang="en-GB" dirty="0" smtClean="0"/>
                        <a:t>(H2O) to form hydrogen (H2) and oxygen (O2)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investigating and recording observations of how</a:t>
                      </a:r>
                    </a:p>
                    <a:p>
                      <a:r>
                        <a:rPr lang="en-GB" dirty="0" smtClean="0"/>
                        <a:t>a compound can be broken down into elements by</a:t>
                      </a:r>
                    </a:p>
                    <a:p>
                      <a:r>
                        <a:rPr lang="en-GB" dirty="0" smtClean="0"/>
                        <a:t>Electrolysis</a:t>
                      </a:r>
                    </a:p>
                    <a:p>
                      <a:r>
                        <a:rPr lang="en-GB" dirty="0" smtClean="0"/>
                        <a:t>Homework and reading material</a:t>
                      </a:r>
                      <a:r>
                        <a:rPr lang="en-GB" baseline="0" dirty="0" smtClean="0"/>
                        <a:t> ( </a:t>
                      </a:r>
                      <a:r>
                        <a:rPr lang="en-GB" baseline="0" dirty="0" smtClean="0">
                          <a:hlinkClick r:id="rId2" action="ppaction://hlinkfile"/>
                        </a:rPr>
                        <a:t>page</a:t>
                      </a:r>
                      <a:r>
                        <a:rPr lang="en-GB" baseline="0" dirty="0" smtClean="0"/>
                        <a:t> 31-33)</a:t>
                      </a:r>
                      <a:endParaRPr lang="en-ZA" dirty="0"/>
                    </a:p>
                  </a:txBody>
                  <a:tcPr/>
                </a:tc>
              </a:tr>
              <a:tr h="448253"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266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6185"/>
            <a:ext cx="10515600" cy="497760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 smtClean="0"/>
              <a:t>Grade 9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4163829"/>
              </p:ext>
            </p:extLst>
          </p:nvPr>
        </p:nvGraphicFramePr>
        <p:xfrm>
          <a:off x="838200" y="643945"/>
          <a:ext cx="10515600" cy="576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9693"/>
                <a:gridCol w="7340958"/>
                <a:gridCol w="1874949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DATE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CONTENT</a:t>
                      </a:r>
                      <a:r>
                        <a:rPr lang="en-ZA" baseline="0" dirty="0" smtClean="0"/>
                        <a:t> AND CONCEPT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ACTIVITY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01/04/2020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Briefly review and revise concepts dealt with in Grade 8,</a:t>
                      </a:r>
                    </a:p>
                    <a:p>
                      <a:r>
                        <a:rPr lang="en-GB" dirty="0" smtClean="0"/>
                        <a:t>focusing on compounds</a:t>
                      </a:r>
                    </a:p>
                    <a:p>
                      <a:r>
                        <a:rPr lang="en-GB" dirty="0" smtClean="0"/>
                        <a:t>The Periodic Table</a:t>
                      </a:r>
                    </a:p>
                    <a:p>
                      <a:r>
                        <a:rPr lang="en-GB" dirty="0" smtClean="0"/>
                        <a:t>[Note: use the Periodic Table of Elements as a reference tool in</a:t>
                      </a:r>
                    </a:p>
                    <a:p>
                      <a:r>
                        <a:rPr lang="en-GB" dirty="0" smtClean="0"/>
                        <a:t>the topics that follow]</a:t>
                      </a:r>
                    </a:p>
                    <a:p>
                      <a:r>
                        <a:rPr lang="en-GB" dirty="0" smtClean="0"/>
                        <a:t>• the elements can be classified into metals, non-metals and</a:t>
                      </a:r>
                    </a:p>
                    <a:p>
                      <a:r>
                        <a:rPr lang="en-GB" dirty="0" smtClean="0"/>
                        <a:t>semi metals</a:t>
                      </a:r>
                    </a:p>
                    <a:p>
                      <a:r>
                        <a:rPr lang="en-GB" dirty="0" smtClean="0"/>
                        <a:t>• the elements found in groups (vertical columns) have similar</a:t>
                      </a:r>
                    </a:p>
                    <a:p>
                      <a:r>
                        <a:rPr lang="en-GB" dirty="0" smtClean="0"/>
                        <a:t>chemical properties</a:t>
                      </a:r>
                    </a:p>
                    <a:p>
                      <a:r>
                        <a:rPr lang="en-GB" dirty="0" smtClean="0"/>
                        <a:t>• • each element on the Periodic Table (in its own block) has</a:t>
                      </a:r>
                    </a:p>
                    <a:p>
                      <a:r>
                        <a:rPr lang="en-GB" dirty="0" smtClean="0"/>
                        <a:t>an atomic number (smaller number), mass number (larger</a:t>
                      </a:r>
                    </a:p>
                    <a:p>
                      <a:r>
                        <a:rPr lang="en-GB" dirty="0" smtClean="0"/>
                        <a:t>number), name and symbol</a:t>
                      </a:r>
                    </a:p>
                    <a:p>
                      <a:r>
                        <a:rPr lang="en-GB" dirty="0" smtClean="0"/>
                        <a:t>• a formula/e is ratio of the symbols of the elements and number</a:t>
                      </a:r>
                    </a:p>
                    <a:p>
                      <a:r>
                        <a:rPr lang="en-GB" dirty="0" smtClean="0"/>
                        <a:t>of atoms for each symbol in a compound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Names of compounds</a:t>
                      </a:r>
                    </a:p>
                    <a:p>
                      <a:r>
                        <a:rPr lang="en-GB" dirty="0" smtClean="0"/>
                        <a:t>• many compounds are named according to their elements,</a:t>
                      </a:r>
                    </a:p>
                    <a:p>
                      <a:r>
                        <a:rPr lang="en-GB" dirty="0" smtClean="0"/>
                        <a:t>such as sodium chloride (table salt) which is made of the</a:t>
                      </a:r>
                    </a:p>
                    <a:p>
                      <a:r>
                        <a:rPr lang="en-GB" dirty="0" smtClean="0"/>
                        <a:t>elements sodium and chlorine. But others have common names such as water and ammonia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1540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6185"/>
            <a:ext cx="10515600" cy="497760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 smtClean="0"/>
              <a:t>Grade 9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1806573"/>
              </p:ext>
            </p:extLst>
          </p:nvPr>
        </p:nvGraphicFramePr>
        <p:xfrm>
          <a:off x="838200" y="643945"/>
          <a:ext cx="10515600" cy="494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9693"/>
                <a:gridCol w="6400800"/>
                <a:gridCol w="2815107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DATE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CONTENT</a:t>
                      </a:r>
                      <a:r>
                        <a:rPr lang="en-ZA" baseline="0" dirty="0" smtClean="0"/>
                        <a:t> AND CONCEPT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ACTIVITY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02/04/2020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• </a:t>
                      </a:r>
                      <a:r>
                        <a:rPr lang="en-GB" sz="1800" b="0" i="0" u="none" strike="noStrike" baseline="0" dirty="0" smtClean="0">
                          <a:latin typeface="ArialMT"/>
                        </a:rPr>
                        <a:t>some compounds have names such as carbon monoxide CO,</a:t>
                      </a:r>
                    </a:p>
                    <a:p>
                      <a:pPr algn="l"/>
                      <a:r>
                        <a:rPr lang="en-GB" sz="1800" b="0" i="0" u="none" strike="noStrike" baseline="0" dirty="0" smtClean="0">
                          <a:latin typeface="ArialMT"/>
                        </a:rPr>
                        <a:t>carbon dioxide CO</a:t>
                      </a:r>
                      <a:r>
                        <a:rPr lang="en-GB" sz="800" b="0" i="0" u="none" strike="noStrike" baseline="0" dirty="0" smtClean="0">
                          <a:latin typeface="ArialMT"/>
                        </a:rPr>
                        <a:t>2</a:t>
                      </a:r>
                      <a:r>
                        <a:rPr lang="en-GB" sz="1800" b="0" i="0" u="none" strike="noStrike" baseline="0" dirty="0" smtClean="0">
                          <a:latin typeface="ArialMT"/>
                        </a:rPr>
                        <a:t>, </a:t>
                      </a:r>
                      <a:r>
                        <a:rPr lang="en-GB" sz="1800" b="0" i="0" u="none" strike="noStrike" baseline="0" dirty="0" err="1" smtClean="0">
                          <a:latin typeface="ArialMT"/>
                        </a:rPr>
                        <a:t>sulfur</a:t>
                      </a:r>
                      <a:r>
                        <a:rPr lang="en-GB" sz="1800" b="0" i="0" u="none" strike="noStrike" baseline="0" dirty="0" smtClean="0">
                          <a:latin typeface="ArialMT"/>
                        </a:rPr>
                        <a:t> trioxide SO</a:t>
                      </a:r>
                      <a:r>
                        <a:rPr lang="en-GB" sz="800" b="0" i="0" u="none" strike="noStrike" baseline="0" dirty="0" smtClean="0">
                          <a:latin typeface="ArialMT"/>
                        </a:rPr>
                        <a:t>3</a:t>
                      </a:r>
                      <a:r>
                        <a:rPr lang="en-GB" sz="1800" b="0" i="0" u="none" strike="noStrike" baseline="0" dirty="0" smtClean="0">
                          <a:latin typeface="ArialMT"/>
                        </a:rPr>
                        <a:t>. In these compounds:</a:t>
                      </a:r>
                    </a:p>
                    <a:p>
                      <a:pPr algn="l"/>
                      <a:r>
                        <a:rPr lang="en-GB" sz="1800" b="0" i="0" u="none" strike="noStrike" baseline="0" dirty="0" smtClean="0">
                          <a:latin typeface="ArialMT"/>
                        </a:rPr>
                        <a:t>-</a:t>
                      </a:r>
                      <a:r>
                        <a:rPr lang="en-GB" sz="1800" b="1" i="1" u="none" strike="noStrike" baseline="0" dirty="0" smtClean="0">
                          <a:latin typeface="Arial-BoldItalicMT"/>
                        </a:rPr>
                        <a:t>- mono</a:t>
                      </a:r>
                      <a:r>
                        <a:rPr lang="en-GB" sz="1800" b="0" i="0" u="none" strike="noStrike" baseline="0" dirty="0" smtClean="0">
                          <a:latin typeface="ArialMT"/>
                        </a:rPr>
                        <a:t>xide- tells us that </a:t>
                      </a:r>
                      <a:r>
                        <a:rPr lang="en-GB" sz="1800" b="1" i="1" u="none" strike="noStrike" baseline="0" dirty="0" smtClean="0">
                          <a:latin typeface="Arial-BoldItalicMT"/>
                        </a:rPr>
                        <a:t>one </a:t>
                      </a:r>
                      <a:r>
                        <a:rPr lang="en-GB" sz="1800" b="0" i="0" u="none" strike="noStrike" baseline="0" dirty="0" smtClean="0">
                          <a:latin typeface="ArialMT"/>
                        </a:rPr>
                        <a:t>oxygen atom has combined with</a:t>
                      </a:r>
                    </a:p>
                    <a:p>
                      <a:pPr algn="l"/>
                      <a:r>
                        <a:rPr lang="en-ZA" sz="1800" b="0" i="0" u="none" strike="noStrike" baseline="0" dirty="0" smtClean="0">
                          <a:latin typeface="ArialMT"/>
                        </a:rPr>
                        <a:t>the carbon atom</a:t>
                      </a:r>
                    </a:p>
                    <a:p>
                      <a:pPr algn="l"/>
                      <a:r>
                        <a:rPr lang="en-GB" sz="1800" b="0" i="0" u="none" strike="noStrike" baseline="0" dirty="0" smtClean="0">
                          <a:latin typeface="ArialMT"/>
                        </a:rPr>
                        <a:t>-</a:t>
                      </a:r>
                      <a:r>
                        <a:rPr lang="en-GB" sz="1800" b="1" i="1" u="none" strike="noStrike" baseline="0" dirty="0" smtClean="0">
                          <a:latin typeface="Arial-BoldItalicMT"/>
                        </a:rPr>
                        <a:t>- di</a:t>
                      </a:r>
                      <a:r>
                        <a:rPr lang="en-GB" sz="1800" b="0" i="0" u="none" strike="noStrike" baseline="0" dirty="0" smtClean="0">
                          <a:latin typeface="ArialMT"/>
                        </a:rPr>
                        <a:t>oxide</a:t>
                      </a:r>
                      <a:r>
                        <a:rPr lang="en-GB" sz="1800" b="0" i="1" u="none" strike="noStrike" baseline="0" dirty="0" smtClean="0">
                          <a:latin typeface="Arial-ItalicMT"/>
                        </a:rPr>
                        <a:t>- </a:t>
                      </a:r>
                      <a:r>
                        <a:rPr lang="en-GB" sz="1800" b="0" i="0" u="none" strike="noStrike" baseline="0" dirty="0" smtClean="0">
                          <a:latin typeface="ArialMT"/>
                        </a:rPr>
                        <a:t>tells us that </a:t>
                      </a:r>
                      <a:r>
                        <a:rPr lang="en-GB" sz="1800" b="1" i="1" u="none" strike="noStrike" baseline="0" dirty="0" smtClean="0">
                          <a:latin typeface="Arial-BoldItalicMT"/>
                        </a:rPr>
                        <a:t>two </a:t>
                      </a:r>
                      <a:r>
                        <a:rPr lang="en-GB" sz="1800" b="0" i="0" u="none" strike="noStrike" baseline="0" dirty="0" smtClean="0">
                          <a:latin typeface="ArialMT"/>
                        </a:rPr>
                        <a:t>oxygen atoms have combined with</a:t>
                      </a:r>
                    </a:p>
                    <a:p>
                      <a:pPr algn="l"/>
                      <a:r>
                        <a:rPr lang="en-ZA" sz="1800" b="0" i="0" u="none" strike="noStrike" baseline="0" dirty="0" smtClean="0">
                          <a:latin typeface="ArialMT"/>
                        </a:rPr>
                        <a:t>the carbon atom</a:t>
                      </a:r>
                    </a:p>
                    <a:p>
                      <a:pPr algn="l"/>
                      <a:r>
                        <a:rPr lang="en-GB" sz="1800" b="0" i="0" u="none" strike="noStrike" baseline="0" dirty="0" smtClean="0">
                          <a:latin typeface="ArialMT"/>
                        </a:rPr>
                        <a:t>-</a:t>
                      </a:r>
                      <a:r>
                        <a:rPr lang="en-GB" sz="1800" b="1" i="1" u="none" strike="noStrike" baseline="0" dirty="0" smtClean="0">
                          <a:latin typeface="Arial-BoldItalicMT"/>
                        </a:rPr>
                        <a:t>- tri</a:t>
                      </a:r>
                      <a:r>
                        <a:rPr lang="en-GB" sz="1800" b="0" i="0" u="none" strike="noStrike" baseline="0" dirty="0" smtClean="0">
                          <a:latin typeface="ArialMT"/>
                        </a:rPr>
                        <a:t>oxide- tells us that </a:t>
                      </a:r>
                      <a:r>
                        <a:rPr lang="en-GB" sz="1800" b="1" i="1" u="none" strike="noStrike" baseline="0" dirty="0" smtClean="0">
                          <a:latin typeface="Arial-BoldItalicMT"/>
                        </a:rPr>
                        <a:t>three </a:t>
                      </a:r>
                      <a:r>
                        <a:rPr lang="en-GB" sz="1800" b="0" i="0" u="none" strike="noStrike" baseline="0" dirty="0" smtClean="0">
                          <a:latin typeface="ArialMT"/>
                        </a:rPr>
                        <a:t>oxygen atoms have combined</a:t>
                      </a:r>
                    </a:p>
                    <a:p>
                      <a:pPr algn="l"/>
                      <a:r>
                        <a:rPr lang="en-ZA" sz="1800" b="0" i="0" u="none" strike="noStrike" baseline="0" dirty="0" smtClean="0">
                          <a:latin typeface="ArialMT"/>
                        </a:rPr>
                        <a:t>with the </a:t>
                      </a:r>
                      <a:r>
                        <a:rPr lang="en-ZA" sz="1800" b="0" i="0" u="none" strike="noStrike" baseline="0" dirty="0" err="1" smtClean="0">
                          <a:latin typeface="ArialMT"/>
                        </a:rPr>
                        <a:t>sulfur</a:t>
                      </a:r>
                      <a:r>
                        <a:rPr lang="en-ZA" sz="1800" b="0" i="0" u="none" strike="noStrike" baseline="0" dirty="0" smtClean="0">
                          <a:latin typeface="ArialMT"/>
                        </a:rPr>
                        <a:t> atom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making models (using beads, beans or </a:t>
                      </a:r>
                      <a:r>
                        <a:rPr lang="en-ZA" dirty="0" err="1" smtClean="0"/>
                        <a:t>plasticine</a:t>
                      </a:r>
                      <a:endParaRPr lang="en-ZA" dirty="0" smtClean="0"/>
                    </a:p>
                    <a:p>
                      <a:r>
                        <a:rPr lang="en-ZA" dirty="0" smtClean="0"/>
                        <a:t>or playdough) of several elements and compounds.</a:t>
                      </a:r>
                    </a:p>
                    <a:p>
                      <a:r>
                        <a:rPr lang="en-ZA" dirty="0" smtClean="0"/>
                        <a:t>Including: water (H2O), oxygen (O2), carbon monoxide</a:t>
                      </a:r>
                    </a:p>
                    <a:p>
                      <a:r>
                        <a:rPr lang="en-ZA" dirty="0" smtClean="0"/>
                        <a:t>(CO), carbon dioxide (CO2), copper oxide (</a:t>
                      </a:r>
                      <a:r>
                        <a:rPr lang="en-ZA" dirty="0" err="1" smtClean="0"/>
                        <a:t>CuO</a:t>
                      </a:r>
                      <a:r>
                        <a:rPr lang="en-ZA" dirty="0" smtClean="0"/>
                        <a:t>), sodium</a:t>
                      </a:r>
                    </a:p>
                    <a:p>
                      <a:r>
                        <a:rPr lang="en-ZA" dirty="0" smtClean="0"/>
                        <a:t>chloride (</a:t>
                      </a:r>
                      <a:r>
                        <a:rPr lang="en-ZA" dirty="0" err="1" smtClean="0"/>
                        <a:t>NaCl</a:t>
                      </a:r>
                      <a:r>
                        <a:rPr lang="en-ZA" dirty="0" smtClean="0"/>
                        <a:t>), </a:t>
                      </a:r>
                      <a:r>
                        <a:rPr lang="en-ZA" dirty="0" err="1" smtClean="0"/>
                        <a:t>sulfur</a:t>
                      </a:r>
                      <a:r>
                        <a:rPr lang="en-ZA" dirty="0" smtClean="0"/>
                        <a:t> trioxide (SO3)</a:t>
                      </a:r>
                    </a:p>
                    <a:p>
                      <a:r>
                        <a:rPr lang="en-ZA" dirty="0" smtClean="0"/>
                        <a:t>[Note: the latest internationally accepted spelling is now</a:t>
                      </a:r>
                    </a:p>
                    <a:p>
                      <a:r>
                        <a:rPr lang="en-ZA" dirty="0" err="1" smtClean="0"/>
                        <a:t>sulfur</a:t>
                      </a:r>
                      <a:r>
                        <a:rPr lang="en-ZA" dirty="0" smtClean="0"/>
                        <a:t> not sulphur]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9300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6185"/>
            <a:ext cx="10515600" cy="497760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 smtClean="0"/>
              <a:t>Grade 9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053194"/>
              </p:ext>
            </p:extLst>
          </p:nvPr>
        </p:nvGraphicFramePr>
        <p:xfrm>
          <a:off x="838200" y="643945"/>
          <a:ext cx="10515600" cy="631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211"/>
                <a:gridCol w="5924282"/>
                <a:gridCol w="2815107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DATE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CONTENT</a:t>
                      </a:r>
                      <a:r>
                        <a:rPr lang="en-ZA" baseline="0" dirty="0" smtClean="0"/>
                        <a:t> AND CONCEPT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ACTIVITY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03-09/04/2020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b="1" i="0" u="none" strike="noStrike" baseline="0" dirty="0" smtClean="0">
                          <a:latin typeface="Arial-BoldMT"/>
                        </a:rPr>
                        <a:t>Chemical equations to represent reactions</a:t>
                      </a:r>
                    </a:p>
                    <a:p>
                      <a:pPr algn="l"/>
                      <a:r>
                        <a:rPr lang="en-GB" sz="1800" b="0" i="0" u="none" strike="noStrike" baseline="0" dirty="0" smtClean="0">
                          <a:latin typeface="ArialMT"/>
                        </a:rPr>
                        <a:t>• chemical reactions can be represented with models</a:t>
                      </a:r>
                    </a:p>
                    <a:p>
                      <a:pPr algn="l"/>
                      <a:r>
                        <a:rPr lang="en-GB" sz="1800" b="0" i="0" u="none" strike="noStrike" baseline="0" dirty="0" smtClean="0">
                          <a:latin typeface="ArialMT"/>
                        </a:rPr>
                        <a:t>• chemical reactions are usually represented with symbols such</a:t>
                      </a:r>
                    </a:p>
                    <a:p>
                      <a:pPr algn="l"/>
                      <a:r>
                        <a:rPr lang="en-GB" sz="1800" b="0" i="0" u="none" strike="noStrike" baseline="0" dirty="0" smtClean="0">
                          <a:latin typeface="ArialMT"/>
                        </a:rPr>
                        <a:t>as in chemical equations: For example:</a:t>
                      </a:r>
                    </a:p>
                    <a:p>
                      <a:pPr algn="l"/>
                      <a:r>
                        <a:rPr lang="en-ZA" sz="1800" b="0" i="0" u="none" strike="noStrike" baseline="0" dirty="0" smtClean="0">
                          <a:latin typeface="ArialMT"/>
                        </a:rPr>
                        <a:t>-- C+O</a:t>
                      </a:r>
                      <a:r>
                        <a:rPr lang="en-ZA" sz="800" b="0" i="0" u="none" strike="noStrike" baseline="0" dirty="0" smtClean="0">
                          <a:latin typeface="ArialMT"/>
                        </a:rPr>
                        <a:t>2 </a:t>
                      </a:r>
                      <a:r>
                        <a:rPr lang="en-ZA" sz="1800" b="0" i="0" u="none" strike="noStrike" baseline="0" dirty="0" smtClean="0">
                          <a:latin typeface="ArialMT"/>
                        </a:rPr>
                        <a:t>CO</a:t>
                      </a:r>
                      <a:r>
                        <a:rPr lang="en-ZA" sz="800" b="0" i="0" u="none" strike="noStrike" baseline="0" dirty="0" smtClean="0">
                          <a:latin typeface="ArialMT"/>
                        </a:rPr>
                        <a:t>2</a:t>
                      </a:r>
                    </a:p>
                    <a:p>
                      <a:pPr algn="l"/>
                      <a:r>
                        <a:rPr lang="en-ZA" sz="1800" b="0" i="0" u="none" strike="noStrike" baseline="0" dirty="0" smtClean="0">
                          <a:latin typeface="ArialMT"/>
                        </a:rPr>
                        <a:t>-- 2H</a:t>
                      </a:r>
                      <a:r>
                        <a:rPr lang="en-ZA" sz="800" b="0" i="0" u="none" strike="noStrike" baseline="0" dirty="0" smtClean="0">
                          <a:latin typeface="ArialMT"/>
                        </a:rPr>
                        <a:t>2</a:t>
                      </a:r>
                      <a:r>
                        <a:rPr lang="en-ZA" sz="1800" b="0" i="0" u="none" strike="noStrike" baseline="0" dirty="0" smtClean="0">
                          <a:latin typeface="ArialMT"/>
                        </a:rPr>
                        <a:t>+O</a:t>
                      </a:r>
                      <a:r>
                        <a:rPr lang="en-ZA" sz="800" b="0" i="0" u="none" strike="noStrike" baseline="0" dirty="0" smtClean="0">
                          <a:latin typeface="ArialMT"/>
                        </a:rPr>
                        <a:t>2 </a:t>
                      </a:r>
                      <a:r>
                        <a:rPr lang="en-ZA" sz="1800" b="0" i="0" u="none" strike="noStrike" baseline="0" dirty="0" smtClean="0">
                          <a:latin typeface="ArialMT"/>
                        </a:rPr>
                        <a:t>2H</a:t>
                      </a:r>
                      <a:r>
                        <a:rPr lang="en-ZA" sz="800" b="0" i="0" u="none" strike="noStrike" baseline="0" dirty="0" smtClean="0">
                          <a:latin typeface="ArialMT"/>
                        </a:rPr>
                        <a:t>2</a:t>
                      </a:r>
                      <a:r>
                        <a:rPr lang="en-ZA" sz="1800" b="0" i="0" u="none" strike="noStrike" baseline="0" dirty="0" smtClean="0">
                          <a:latin typeface="ArialMT"/>
                        </a:rPr>
                        <a:t>O</a:t>
                      </a:r>
                    </a:p>
                    <a:p>
                      <a:pPr algn="l"/>
                      <a:r>
                        <a:rPr lang="en-GB" sz="1800" b="0" i="0" u="none" strike="noStrike" baseline="0" dirty="0" smtClean="0">
                          <a:latin typeface="ArialMT"/>
                        </a:rPr>
                        <a:t>• the subscript number indicates the number of atoms of an</a:t>
                      </a:r>
                    </a:p>
                    <a:p>
                      <a:pPr algn="l"/>
                      <a:r>
                        <a:rPr lang="en-GB" sz="1800" b="0" i="0" u="none" strike="noStrike" baseline="0" dirty="0" smtClean="0">
                          <a:latin typeface="ArialMT"/>
                        </a:rPr>
                        <a:t>element found in the formula</a:t>
                      </a:r>
                    </a:p>
                    <a:p>
                      <a:pPr algn="l"/>
                      <a:r>
                        <a:rPr lang="en-GB" sz="1800" b="0" i="0" u="none" strike="noStrike" baseline="0" dirty="0" smtClean="0">
                          <a:latin typeface="ArialMT"/>
                        </a:rPr>
                        <a:t>• the numbers in front of the compounds indicate the ratio in</a:t>
                      </a:r>
                    </a:p>
                    <a:p>
                      <a:pPr algn="l"/>
                      <a:r>
                        <a:rPr lang="en-GB" sz="1800" b="0" i="0" u="none" strike="noStrike" baseline="0" dirty="0" smtClean="0">
                          <a:latin typeface="ArialMT"/>
                        </a:rPr>
                        <a:t>which the molecules react. For example two molecules of</a:t>
                      </a:r>
                    </a:p>
                    <a:p>
                      <a:pPr algn="l"/>
                      <a:r>
                        <a:rPr lang="en-GB" sz="1800" b="0" i="0" u="none" strike="noStrike" baseline="0" dirty="0" smtClean="0">
                          <a:latin typeface="ArialMT"/>
                        </a:rPr>
                        <a:t>hydrogen react with one molecule of oxygen to form water,</a:t>
                      </a:r>
                    </a:p>
                    <a:p>
                      <a:pPr algn="l"/>
                      <a:r>
                        <a:rPr lang="en-GB" sz="1800" b="0" i="0" u="none" strike="noStrike" baseline="0" dirty="0" smtClean="0">
                          <a:latin typeface="ArialMT"/>
                        </a:rPr>
                        <a:t>therefore the ratio is 2:1 (H:O)</a:t>
                      </a:r>
                    </a:p>
                    <a:p>
                      <a:pPr algn="l"/>
                      <a:r>
                        <a:rPr lang="en-GB" sz="1800" b="0" i="0" u="none" strike="noStrike" baseline="0" dirty="0" smtClean="0">
                          <a:latin typeface="ArialMT"/>
                        </a:rPr>
                        <a:t>• no atoms are lost or gained in the reaction, they are simply</a:t>
                      </a:r>
                    </a:p>
                    <a:p>
                      <a:pPr algn="l"/>
                      <a:r>
                        <a:rPr lang="en-ZA" sz="1800" b="0" i="0" u="none" strike="noStrike" baseline="0" dirty="0" smtClean="0">
                          <a:latin typeface="ArialMT"/>
                        </a:rPr>
                        <a:t>rearranged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b="1" i="0" u="none" strike="noStrike" baseline="0" dirty="0" smtClean="0">
                          <a:latin typeface="Arial-BoldMT"/>
                        </a:rPr>
                        <a:t>naming, writing </a:t>
                      </a:r>
                      <a:r>
                        <a:rPr lang="en-GB" sz="1800" b="0" i="0" u="none" strike="noStrike" baseline="0" dirty="0" smtClean="0">
                          <a:latin typeface="ArialMT"/>
                        </a:rPr>
                        <a:t>symbols, and </a:t>
                      </a:r>
                      <a:r>
                        <a:rPr lang="en-GB" sz="1800" b="1" i="0" u="none" strike="noStrike" baseline="0" dirty="0" smtClean="0">
                          <a:latin typeface="Arial-BoldMT"/>
                        </a:rPr>
                        <a:t>drawing </a:t>
                      </a:r>
                      <a:r>
                        <a:rPr lang="en-GB" sz="1800" b="0" i="0" u="none" strike="noStrike" baseline="0" dirty="0" smtClean="0">
                          <a:latin typeface="ArialMT"/>
                        </a:rPr>
                        <a:t>pictures or</a:t>
                      </a:r>
                    </a:p>
                    <a:p>
                      <a:pPr algn="l"/>
                      <a:r>
                        <a:rPr lang="en-GB" sz="1800" b="1" i="0" u="none" strike="noStrike" baseline="0" dirty="0" smtClean="0">
                          <a:latin typeface="Arial-BoldMT"/>
                        </a:rPr>
                        <a:t>making models </a:t>
                      </a:r>
                      <a:r>
                        <a:rPr lang="en-GB" sz="1800" b="0" i="0" u="none" strike="noStrike" baseline="0" dirty="0" smtClean="0">
                          <a:latin typeface="ArialMT"/>
                        </a:rPr>
                        <a:t>(using beads, beans or </a:t>
                      </a:r>
                      <a:r>
                        <a:rPr lang="en-GB" sz="1800" b="0" i="0" u="none" strike="noStrike" baseline="0" dirty="0" err="1" smtClean="0">
                          <a:latin typeface="ArialMT"/>
                        </a:rPr>
                        <a:t>plasticine</a:t>
                      </a:r>
                      <a:r>
                        <a:rPr lang="en-GB" sz="1800" b="0" i="0" u="none" strike="noStrike" baseline="0" dirty="0" smtClean="0">
                          <a:latin typeface="ArialMT"/>
                        </a:rPr>
                        <a:t> or</a:t>
                      </a:r>
                    </a:p>
                    <a:p>
                      <a:pPr algn="l"/>
                      <a:r>
                        <a:rPr lang="en-GB" sz="1800" b="0" i="0" u="none" strike="noStrike" baseline="0" dirty="0" smtClean="0">
                          <a:latin typeface="ArialMT"/>
                        </a:rPr>
                        <a:t>playdough) of the chemical reactions:</a:t>
                      </a:r>
                    </a:p>
                    <a:p>
                      <a:pPr algn="l"/>
                      <a:r>
                        <a:rPr lang="en-ZA" sz="1800" b="0" i="0" u="none" strike="noStrike" baseline="0" dirty="0" smtClean="0">
                          <a:latin typeface="ArialMT"/>
                        </a:rPr>
                        <a:t>-- C+O</a:t>
                      </a:r>
                      <a:r>
                        <a:rPr lang="en-ZA" sz="800" b="0" i="0" u="none" strike="noStrike" baseline="0" dirty="0" smtClean="0">
                          <a:latin typeface="ArialMT"/>
                        </a:rPr>
                        <a:t>2 </a:t>
                      </a:r>
                      <a:r>
                        <a:rPr lang="en-ZA" sz="1800" b="0" i="0" u="none" strike="noStrike" baseline="0" dirty="0" smtClean="0">
                          <a:latin typeface="ArialMT"/>
                        </a:rPr>
                        <a:t>CO</a:t>
                      </a:r>
                      <a:r>
                        <a:rPr lang="en-ZA" sz="800" b="0" i="0" u="none" strike="noStrike" baseline="0" dirty="0" smtClean="0">
                          <a:latin typeface="ArialMT"/>
                        </a:rPr>
                        <a:t>2</a:t>
                      </a:r>
                    </a:p>
                    <a:p>
                      <a:pPr algn="l"/>
                      <a:r>
                        <a:rPr lang="en-ZA" sz="1800" b="0" i="0" u="none" strike="noStrike" baseline="0" dirty="0" smtClean="0">
                          <a:latin typeface="ArialMT"/>
                        </a:rPr>
                        <a:t>-- 2H</a:t>
                      </a:r>
                      <a:r>
                        <a:rPr lang="en-ZA" sz="800" b="0" i="0" u="none" strike="noStrike" baseline="0" dirty="0" smtClean="0">
                          <a:latin typeface="ArialMT"/>
                        </a:rPr>
                        <a:t>2</a:t>
                      </a:r>
                      <a:r>
                        <a:rPr lang="en-ZA" sz="1800" b="0" i="0" u="none" strike="noStrike" baseline="0" dirty="0" smtClean="0">
                          <a:latin typeface="ArialMT"/>
                        </a:rPr>
                        <a:t>+O</a:t>
                      </a:r>
                      <a:r>
                        <a:rPr lang="en-ZA" sz="800" b="0" i="0" u="none" strike="noStrike" baseline="0" dirty="0" smtClean="0">
                          <a:latin typeface="ArialMT"/>
                        </a:rPr>
                        <a:t>2 </a:t>
                      </a:r>
                      <a:r>
                        <a:rPr lang="en-ZA" sz="1800" b="0" i="0" u="none" strike="noStrike" baseline="0" dirty="0" smtClean="0">
                          <a:latin typeface="ArialMT"/>
                        </a:rPr>
                        <a:t>2H</a:t>
                      </a:r>
                      <a:r>
                        <a:rPr lang="en-ZA" sz="800" b="0" i="0" u="none" strike="noStrike" baseline="0" dirty="0" smtClean="0">
                          <a:latin typeface="ArialMT"/>
                        </a:rPr>
                        <a:t>2</a:t>
                      </a:r>
                      <a:r>
                        <a:rPr lang="en-ZA" sz="1800" b="0" i="0" u="none" strike="noStrike" baseline="0" dirty="0" smtClean="0">
                          <a:latin typeface="ArialMT"/>
                        </a:rPr>
                        <a:t>O</a:t>
                      </a:r>
                    </a:p>
                    <a:p>
                      <a:pPr algn="l"/>
                      <a:r>
                        <a:rPr lang="en-GB" sz="1800" b="0" i="1" u="none" strike="noStrike" baseline="0" dirty="0" smtClean="0">
                          <a:latin typeface="Arial-ItalicMT"/>
                        </a:rPr>
                        <a:t>[make models of the reactants and rearrange the atoms</a:t>
                      </a:r>
                    </a:p>
                    <a:p>
                      <a:pPr algn="l"/>
                      <a:r>
                        <a:rPr lang="en-GB" sz="1800" b="0" i="1" u="none" strike="noStrike" baseline="0" dirty="0" smtClean="0">
                          <a:latin typeface="Arial-ItalicMT"/>
                        </a:rPr>
                        <a:t>to show how the products are </a:t>
                      </a:r>
                      <a:r>
                        <a:rPr lang="en-GB" sz="1800" b="0" i="1" u="none" strike="noStrike" baseline="0" dirty="0" smtClean="0">
                          <a:latin typeface="Arial-ItalicMT"/>
                          <a:hlinkClick r:id="rId2" action="ppaction://hlinkfile"/>
                        </a:rPr>
                        <a:t>formed</a:t>
                      </a:r>
                      <a:r>
                        <a:rPr lang="en-GB" sz="1800" b="0" i="1" u="none" strike="noStrike" baseline="0" dirty="0" smtClean="0">
                          <a:latin typeface="Arial-ItalicMT"/>
                        </a:rPr>
                        <a:t>]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769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1300</Words>
  <Application>Microsoft Office PowerPoint</Application>
  <PresentationFormat>Widescreen</PresentationFormat>
  <Paragraphs>183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Arial-BoldItalicMT</vt:lpstr>
      <vt:lpstr>Arial-BoldMT</vt:lpstr>
      <vt:lpstr>Arial-ItalicMT</vt:lpstr>
      <vt:lpstr>ArialMT</vt:lpstr>
      <vt:lpstr>Calibri</vt:lpstr>
      <vt:lpstr>Calibri Light</vt:lpstr>
      <vt:lpstr>Office Theme</vt:lpstr>
      <vt:lpstr>GRADE 7- 9 CATCH UP PLAN NATURAL SCIENCES</vt:lpstr>
      <vt:lpstr>GRADE 7</vt:lpstr>
      <vt:lpstr>Grade 7 continues</vt:lpstr>
      <vt:lpstr>Grade 8 </vt:lpstr>
      <vt:lpstr>Grade 8 </vt:lpstr>
      <vt:lpstr>Grade 8 continues</vt:lpstr>
      <vt:lpstr>Grade 9</vt:lpstr>
      <vt:lpstr>Grade 9</vt:lpstr>
      <vt:lpstr>Grade 9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GRADE 7- 9 CATCH UP PLAN NATURAL SCIENCES</dc:title>
  <dc:creator>SRamosa</dc:creator>
  <cp:lastModifiedBy>SRamosa</cp:lastModifiedBy>
  <cp:revision>10</cp:revision>
  <dcterms:created xsi:type="dcterms:W3CDTF">2020-03-16T14:20:37Z</dcterms:created>
  <dcterms:modified xsi:type="dcterms:W3CDTF">2020-03-16T15:55:03Z</dcterms:modified>
</cp:coreProperties>
</file>